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14" r:id="rId2"/>
    <p:sldId id="347" r:id="rId3"/>
    <p:sldId id="346" r:id="rId4"/>
    <p:sldId id="327" r:id="rId5"/>
    <p:sldId id="333" r:id="rId6"/>
    <p:sldId id="334" r:id="rId7"/>
    <p:sldId id="326" r:id="rId8"/>
    <p:sldId id="315" r:id="rId9"/>
    <p:sldId id="348" r:id="rId10"/>
    <p:sldId id="316" r:id="rId11"/>
    <p:sldId id="338" r:id="rId12"/>
    <p:sldId id="328" r:id="rId13"/>
    <p:sldId id="330" r:id="rId14"/>
    <p:sldId id="337" r:id="rId15"/>
    <p:sldId id="332" r:id="rId16"/>
    <p:sldId id="331" r:id="rId17"/>
    <p:sldId id="320" r:id="rId18"/>
    <p:sldId id="318" r:id="rId19"/>
    <p:sldId id="336" r:id="rId20"/>
    <p:sldId id="335" r:id="rId21"/>
    <p:sldId id="321" r:id="rId22"/>
    <p:sldId id="339" r:id="rId23"/>
    <p:sldId id="319" r:id="rId24"/>
    <p:sldId id="322" r:id="rId25"/>
    <p:sldId id="324" r:id="rId26"/>
    <p:sldId id="323" r:id="rId27"/>
    <p:sldId id="340" r:id="rId28"/>
    <p:sldId id="343" r:id="rId29"/>
    <p:sldId id="349" r:id="rId30"/>
    <p:sldId id="312" r:id="rId31"/>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b="1"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b="1"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b="1"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b="1" kern="1200">
        <a:solidFill>
          <a:schemeClr val="tx1"/>
        </a:solidFill>
        <a:latin typeface="Arial" charset="0"/>
        <a:ea typeface="ＭＳ Ｐゴシック" pitchFamily="34" charset="-128"/>
        <a:cs typeface="+mn-cs"/>
      </a:defRPr>
    </a:lvl5pPr>
    <a:lvl6pPr marL="2286000" algn="l" defTabSz="914400" rtl="0" eaLnBrk="1" latinLnBrk="0" hangingPunct="1">
      <a:defRPr b="1" kern="1200">
        <a:solidFill>
          <a:schemeClr val="tx1"/>
        </a:solidFill>
        <a:latin typeface="Arial" charset="0"/>
        <a:ea typeface="ＭＳ Ｐゴシック" pitchFamily="34" charset="-128"/>
        <a:cs typeface="+mn-cs"/>
      </a:defRPr>
    </a:lvl6pPr>
    <a:lvl7pPr marL="2743200" algn="l" defTabSz="914400" rtl="0" eaLnBrk="1" latinLnBrk="0" hangingPunct="1">
      <a:defRPr b="1" kern="1200">
        <a:solidFill>
          <a:schemeClr val="tx1"/>
        </a:solidFill>
        <a:latin typeface="Arial" charset="0"/>
        <a:ea typeface="ＭＳ Ｐゴシック" pitchFamily="34" charset="-128"/>
        <a:cs typeface="+mn-cs"/>
      </a:defRPr>
    </a:lvl7pPr>
    <a:lvl8pPr marL="3200400" algn="l" defTabSz="914400" rtl="0" eaLnBrk="1" latinLnBrk="0" hangingPunct="1">
      <a:defRPr b="1" kern="1200">
        <a:solidFill>
          <a:schemeClr val="tx1"/>
        </a:solidFill>
        <a:latin typeface="Arial" charset="0"/>
        <a:ea typeface="ＭＳ Ｐゴシック" pitchFamily="34" charset="-128"/>
        <a:cs typeface="+mn-cs"/>
      </a:defRPr>
    </a:lvl8pPr>
    <a:lvl9pPr marL="3657600" algn="l" defTabSz="914400" rtl="0" eaLnBrk="1" latinLnBrk="0" hangingPunct="1">
      <a:defRPr b="1"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5400"/>
    <a:srgbClr val="CC6600"/>
    <a:srgbClr val="D60000"/>
    <a:srgbClr val="FF9900"/>
    <a:srgbClr val="FFCC00"/>
    <a:srgbClr val="B7C5FF"/>
    <a:srgbClr val="B7DDFF"/>
    <a:srgbClr val="9BCFFF"/>
    <a:srgbClr val="00549F"/>
    <a:srgbClr val="1F16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54" autoAdjust="0"/>
    <p:restoredTop sz="67984" autoAdjust="0"/>
  </p:normalViewPr>
  <p:slideViewPr>
    <p:cSldViewPr>
      <p:cViewPr>
        <p:scale>
          <a:sx n="70" d="100"/>
          <a:sy n="70" d="100"/>
        </p:scale>
        <p:origin x="-198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en-US" alt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lt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lt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63DBF9E8-39AA-4FC1-BA71-D6A3F5DE973D}" type="slidenum">
              <a:rPr lang="en-US" altLang="en-US"/>
              <a:pPr>
                <a:defRPr/>
              </a:pPr>
              <a:t>‹#›</a:t>
            </a:fld>
            <a:endParaRPr lang="en-US" altLang="en-US"/>
          </a:p>
        </p:txBody>
      </p:sp>
    </p:spTree>
    <p:extLst>
      <p:ext uri="{BB962C8B-B14F-4D97-AF65-F5344CB8AC3E}">
        <p14:creationId xmlns:p14="http://schemas.microsoft.com/office/powerpoint/2010/main" val="17622222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irnow.gov/"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my name is Nick Burant, I’m here from the Coalition for Clean Air, and we’re going to talk about the air quality index, or the AQI, for short.</a:t>
            </a:r>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1</a:t>
            </a:fld>
            <a:endParaRPr lang="en-US" altLang="en-US"/>
          </a:p>
        </p:txBody>
      </p:sp>
    </p:spTree>
    <p:extLst>
      <p:ext uri="{BB962C8B-B14F-4D97-AF65-F5344CB8AC3E}">
        <p14:creationId xmlns:p14="http://schemas.microsoft.com/office/powerpoint/2010/main" val="46040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how the</a:t>
            </a:r>
            <a:r>
              <a:rPr lang="en-US" baseline="0" dirty="0" smtClean="0"/>
              <a:t> AQI is made.</a:t>
            </a:r>
          </a:p>
          <a:p>
            <a:endParaRPr lang="en-US" baseline="0" dirty="0" smtClean="0"/>
          </a:p>
          <a:p>
            <a:r>
              <a:rPr lang="en-US" baseline="0" dirty="0" smtClean="0"/>
              <a:t>Every day, monitors record the concentration of these pollutants. The measurements are converted into an AQI score for each pollutant.</a:t>
            </a:r>
            <a:endParaRPr lang="en-US" dirty="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10</a:t>
            </a:fld>
            <a:endParaRPr lang="en-US" altLang="en-US"/>
          </a:p>
        </p:txBody>
      </p:sp>
    </p:spTree>
    <p:extLst>
      <p:ext uri="{BB962C8B-B14F-4D97-AF65-F5344CB8AC3E}">
        <p14:creationId xmlns:p14="http://schemas.microsoft.com/office/powerpoint/2010/main" val="497074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highest AQI score of</a:t>
            </a:r>
            <a:r>
              <a:rPr lang="en-US" baseline="0" dirty="0" smtClean="0"/>
              <a:t> the five pollutants is reported as the level for that day. However, other pollutants of concern are placed on the warning list.</a:t>
            </a:r>
          </a:p>
          <a:p>
            <a:endParaRPr lang="en-US" baseline="0" dirty="0" smtClean="0"/>
          </a:p>
          <a:p>
            <a:r>
              <a:rPr lang="en-US" baseline="0" dirty="0" smtClean="0"/>
              <a:t>The warning list is important because other dangerous pollutants may also be in high concentrations that aren’t represented in the single AQI score. To limit exposure and impact, the entire score must be considered</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11</a:t>
            </a:fld>
            <a:endParaRPr lang="en-US" altLang="en-US"/>
          </a:p>
        </p:txBody>
      </p:sp>
    </p:spTree>
    <p:extLst>
      <p:ext uri="{BB962C8B-B14F-4D97-AF65-F5344CB8AC3E}">
        <p14:creationId xmlns:p14="http://schemas.microsoft.com/office/powerpoint/2010/main" val="1213037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r>
              <a:rPr lang="en-US" altLang="en-US" dirty="0" smtClean="0">
                <a:latin typeface="Arial" charset="0"/>
              </a:rPr>
              <a:t>The</a:t>
            </a:r>
            <a:r>
              <a:rPr lang="en-US" altLang="en-US" baseline="0" dirty="0" smtClean="0">
                <a:latin typeface="Arial" charset="0"/>
              </a:rPr>
              <a:t> Air quality index provides information about health impacts and health risks using colors, numbers and words.</a:t>
            </a:r>
          </a:p>
          <a:p>
            <a:endParaRPr lang="en-US" altLang="en-US" baseline="0" dirty="0" smtClean="0">
              <a:latin typeface="Arial" charset="0"/>
            </a:endParaRPr>
          </a:p>
          <a:p>
            <a:r>
              <a:rPr lang="en-US" altLang="en-US" baseline="0" dirty="0" smtClean="0">
                <a:latin typeface="Arial" charset="0"/>
              </a:rPr>
              <a:t>These rakings are based on a public health standard. These standards establish what is safe for public health.</a:t>
            </a:r>
            <a:endParaRPr lang="en-US" altLang="en-US" dirty="0"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r>
              <a:rPr lang="en-US" altLang="en-US" dirty="0" smtClean="0">
                <a:latin typeface="Arial" charset="0"/>
              </a:rPr>
              <a:t>People</a:t>
            </a:r>
            <a:r>
              <a:rPr lang="en-US" altLang="en-US" baseline="0" dirty="0" smtClean="0">
                <a:latin typeface="Arial" charset="0"/>
              </a:rPr>
              <a:t> who are active outdoors: One of my hobbies is running, and on orange days I have to make sure I don’t run too much. The limit is usually an hour of strenuous activity, so I pay attention to the AQI when I’m planning a run that long.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endParaRPr lang="en-US" altLang="en-US" dirty="0"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endParaRPr lang="en-US" alt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17</a:t>
            </a:fld>
            <a:endParaRPr lang="en-US" altLang="en-US"/>
          </a:p>
        </p:txBody>
      </p:sp>
    </p:spTree>
    <p:extLst>
      <p:ext uri="{BB962C8B-B14F-4D97-AF65-F5344CB8AC3E}">
        <p14:creationId xmlns:p14="http://schemas.microsoft.com/office/powerpoint/2010/main" val="1675256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the</a:t>
            </a:r>
            <a:r>
              <a:rPr lang="en-US" baseline="0" dirty="0" smtClean="0"/>
              <a:t> audience: How How do you think you can use this information to protect your health?</a:t>
            </a:r>
          </a:p>
          <a:p>
            <a:r>
              <a:rPr lang="en-US" baseline="0" dirty="0" smtClean="0"/>
              <a:t>Audience will write on the big post its.</a:t>
            </a:r>
          </a:p>
          <a:p>
            <a:endParaRPr lang="en-US" baseline="0" dirty="0" smtClean="0"/>
          </a:p>
          <a:p>
            <a:r>
              <a:rPr lang="en-US" dirty="0" smtClean="0"/>
              <a:t>The</a:t>
            </a:r>
            <a:r>
              <a:rPr lang="en-US" baseline="0" dirty="0" smtClean="0"/>
              <a:t> AQI lets you know if you or your family is at risk.</a:t>
            </a:r>
          </a:p>
          <a:p>
            <a:endParaRPr lang="en-US" baseline="0" dirty="0" smtClean="0"/>
          </a:p>
          <a:p>
            <a:r>
              <a:rPr lang="en-US" baseline="0" dirty="0" smtClean="0"/>
              <a:t>You can plan your activities for the day. </a:t>
            </a:r>
            <a:br>
              <a:rPr lang="en-US" baseline="0" dirty="0" smtClean="0"/>
            </a:b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If necessary, you can limit your time spent outdoors. For example, if you had planned a day at the beach, you might change your plans if there’s an orange day. Maybe a day at the museum is a better idea.</a:t>
            </a:r>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18</a:t>
            </a:fld>
            <a:endParaRPr lang="en-US" altLang="en-US"/>
          </a:p>
        </p:txBody>
      </p:sp>
    </p:spTree>
    <p:extLst>
      <p:ext uri="{BB962C8B-B14F-4D97-AF65-F5344CB8AC3E}">
        <p14:creationId xmlns:p14="http://schemas.microsoft.com/office/powerpoint/2010/main" val="3420714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r>
              <a:rPr lang="en-US" altLang="en-US" dirty="0" smtClean="0">
                <a:latin typeface="Arial" charset="0"/>
              </a:rPr>
              <a:t>To</a:t>
            </a:r>
            <a:r>
              <a:rPr lang="en-US" altLang="en-US" baseline="0" dirty="0" smtClean="0">
                <a:latin typeface="Arial" charset="0"/>
              </a:rPr>
              <a:t> the audience: Why do you think these are sensitive populations?</a:t>
            </a:r>
          </a:p>
          <a:p>
            <a:endParaRPr lang="en-US" altLang="en-US" baseline="0" dirty="0" smtClean="0">
              <a:latin typeface="Arial" charset="0"/>
            </a:endParaRPr>
          </a:p>
          <a:p>
            <a:r>
              <a:rPr lang="en-US" altLang="en-US" baseline="0" dirty="0" smtClean="0">
                <a:latin typeface="Arial" charset="0"/>
              </a:rPr>
              <a:t>Kids – Lungs are still developing, bad air can hamper their development</a:t>
            </a:r>
          </a:p>
          <a:p>
            <a:r>
              <a:rPr lang="en-US" altLang="en-US" baseline="0" dirty="0" smtClean="0">
                <a:latin typeface="Arial" charset="0"/>
              </a:rPr>
              <a:t>Elderly – The term I saw was physiologically weak, their body systems aren’t as strong as they used to be.</a:t>
            </a:r>
          </a:p>
          <a:p>
            <a:r>
              <a:rPr lang="en-US" altLang="en-US" baseline="0" dirty="0" smtClean="0">
                <a:latin typeface="Arial" charset="0"/>
              </a:rPr>
              <a:t>Pregnant women – Bad for the development of the baby. Studies have found low birth weight and other health effects to be correlated with poor air quality.</a:t>
            </a:r>
            <a:endParaRPr lang="en-US" altLang="en-US" dirty="0"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r>
              <a:rPr lang="en-US" sz="1200" kern="1200" dirty="0" smtClean="0">
                <a:solidFill>
                  <a:schemeClr val="tx1"/>
                </a:solidFill>
                <a:latin typeface="Arial" pitchFamily="-65" charset="0"/>
                <a:ea typeface="ＭＳ Ｐゴシック" pitchFamily="34" charset="-128"/>
                <a:cs typeface="+mn-cs"/>
              </a:rPr>
              <a:t>To the audience: Why do you think these are sensitive populations?</a:t>
            </a:r>
            <a:endParaRPr lang="en-US" altLang="en-US" dirty="0" smtClean="0">
              <a:latin typeface="Arial" charset="0"/>
            </a:endParaRPr>
          </a:p>
          <a:p>
            <a:endParaRPr lang="en-US" altLang="en-US" dirty="0" smtClean="0">
              <a:latin typeface="Arial" charset="0"/>
            </a:endParaRPr>
          </a:p>
          <a:p>
            <a:r>
              <a:rPr lang="en-US" altLang="en-US" dirty="0" smtClean="0">
                <a:latin typeface="Arial" charset="0"/>
              </a:rPr>
              <a:t>Lung</a:t>
            </a:r>
            <a:r>
              <a:rPr lang="en-US" altLang="en-US" baseline="0" dirty="0" smtClean="0">
                <a:latin typeface="Arial" charset="0"/>
              </a:rPr>
              <a:t> &amp; Heart disease: Their organs are weaker and air pollution does damage to the already weakened system</a:t>
            </a:r>
          </a:p>
          <a:p>
            <a:r>
              <a:rPr lang="en-US" altLang="en-US" baseline="0" dirty="0" smtClean="0">
                <a:latin typeface="Arial" charset="0"/>
              </a:rPr>
              <a:t>People active outdoors: Basically, they breathe hard and maximize their exposure.</a:t>
            </a:r>
          </a:p>
          <a:p>
            <a:endParaRPr lang="en-US" altLang="en-US" baseline="0" dirty="0" smtClean="0">
              <a:latin typeface="Arial" charset="0"/>
            </a:endParaRPr>
          </a:p>
          <a:p>
            <a:r>
              <a:rPr lang="en-US" altLang="en-US" baseline="0" dirty="0" smtClean="0">
                <a:latin typeface="Arial" charset="0"/>
              </a:rPr>
              <a:t>Before we go on (ask the audience): How do you think you can use this information to protect their public health? Have we learned anything new?</a:t>
            </a:r>
            <a:endParaRPr lang="en-US" alt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we’re going to discuss what the AQI is, then how</a:t>
            </a:r>
            <a:r>
              <a:rPr lang="en-US" baseline="0" dirty="0" smtClean="0"/>
              <a:t> it works. From there we’ll move on to where to find it and we’ll wrap up with a discussion on how to use it.</a:t>
            </a:r>
            <a:endParaRPr lang="en-US" dirty="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2</a:t>
            </a:fld>
            <a:endParaRPr lang="en-US" altLang="en-US"/>
          </a:p>
        </p:txBody>
      </p:sp>
    </p:spTree>
    <p:extLst>
      <p:ext uri="{BB962C8B-B14F-4D97-AF65-F5344CB8AC3E}">
        <p14:creationId xmlns:p14="http://schemas.microsoft.com/office/powerpoint/2010/main" val="2895592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this point we can all safely say that the air quality index is an important tool in protecting or limiting</a:t>
            </a:r>
            <a:r>
              <a:rPr lang="en-US" baseline="0" dirty="0" smtClean="0"/>
              <a:t> our exposure to air pollution.</a:t>
            </a:r>
          </a:p>
          <a:p>
            <a:endParaRPr lang="en-US" baseline="0" dirty="0" smtClean="0"/>
          </a:p>
          <a:p>
            <a:r>
              <a:rPr lang="en-US" baseline="0" dirty="0" smtClean="0"/>
              <a:t>To the audience: Where do you think you can find this helpful tool?</a:t>
            </a:r>
            <a:endParaRPr lang="en-US" dirty="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21</a:t>
            </a:fld>
            <a:endParaRPr lang="en-US" altLang="en-US"/>
          </a:p>
        </p:txBody>
      </p:sp>
    </p:spTree>
    <p:extLst>
      <p:ext uri="{BB962C8B-B14F-4D97-AF65-F5344CB8AC3E}">
        <p14:creationId xmlns:p14="http://schemas.microsoft.com/office/powerpoint/2010/main" val="1408473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the ones they said and mention the ones they didn’t.</a:t>
            </a:r>
            <a:endParaRPr lang="en-US" dirty="0"/>
          </a:p>
          <a:p>
            <a:endParaRPr lang="en-US" dirty="0"/>
          </a:p>
          <a:p>
            <a:r>
              <a:rPr lang="en-US" dirty="0" smtClean="0"/>
              <a:t>Before</a:t>
            </a:r>
            <a:r>
              <a:rPr lang="en-US" baseline="0" dirty="0" smtClean="0"/>
              <a:t> next slide:</a:t>
            </a:r>
          </a:p>
          <a:p>
            <a:endParaRPr lang="en-US" baseline="0" dirty="0" smtClean="0"/>
          </a:p>
          <a:p>
            <a:r>
              <a:rPr lang="en-US" baseline="0" dirty="0" smtClean="0"/>
              <a:t>To audience: How would you share the AQI with others? How would it be utilized in your community? We’re going to circle back to this.</a:t>
            </a:r>
          </a:p>
          <a:p>
            <a:endParaRPr lang="en-US" baseline="0" dirty="0" smtClean="0"/>
          </a:p>
          <a:p>
            <a:r>
              <a:rPr lang="en-US" baseline="0" dirty="0" smtClean="0"/>
              <a:t>Write down answers on white board</a:t>
            </a:r>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22</a:t>
            </a:fld>
            <a:endParaRPr lang="en-US" altLang="en-US"/>
          </a:p>
        </p:txBody>
      </p:sp>
    </p:spTree>
    <p:extLst>
      <p:ext uri="{BB962C8B-B14F-4D97-AF65-F5344CB8AC3E}">
        <p14:creationId xmlns:p14="http://schemas.microsoft.com/office/powerpoint/2010/main" val="1816692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www.airnow.gov</a:t>
            </a:r>
            <a:r>
              <a:rPr lang="en-US" dirty="0" smtClean="0"/>
              <a:t> Wilmington: 90744</a:t>
            </a:r>
          </a:p>
          <a:p>
            <a:endParaRPr lang="en-US" dirty="0" smtClean="0"/>
          </a:p>
          <a:p>
            <a:r>
              <a:rPr lang="en-US" dirty="0" smtClean="0"/>
              <a:t>Group Exercise: Web search; compare &amp; contrast the following neighborhoods</a:t>
            </a:r>
          </a:p>
          <a:p>
            <a:pPr marL="342900" indent="-342900">
              <a:buFont typeface="Arial" panose="020B0604020202020204" pitchFamily="34" charset="0"/>
              <a:buChar char="•"/>
            </a:pPr>
            <a:r>
              <a:rPr lang="en-US" dirty="0" smtClean="0"/>
              <a:t>Wilmington</a:t>
            </a:r>
          </a:p>
          <a:p>
            <a:pPr marL="342900" indent="-342900">
              <a:buFont typeface="Arial" panose="020B0604020202020204" pitchFamily="34" charset="0"/>
              <a:buChar char="•"/>
            </a:pPr>
            <a:r>
              <a:rPr lang="en-US" dirty="0" smtClean="0"/>
              <a:t>Santa Monica</a:t>
            </a:r>
          </a:p>
          <a:p>
            <a:pPr marL="342900" indent="-342900">
              <a:buFont typeface="Arial" panose="020B0604020202020204" pitchFamily="34" charset="0"/>
              <a:buChar char="•"/>
            </a:pPr>
            <a:r>
              <a:rPr lang="en-US" dirty="0" smtClean="0"/>
              <a:t>Boyle Heights</a:t>
            </a:r>
          </a:p>
          <a:p>
            <a:pPr marL="342900" indent="-342900">
              <a:buFont typeface="Arial" panose="020B0604020202020204" pitchFamily="34" charset="0"/>
              <a:buChar char="•"/>
            </a:pPr>
            <a:r>
              <a:rPr lang="en-US" dirty="0" smtClean="0"/>
              <a:t>Etc……</a:t>
            </a:r>
          </a:p>
          <a:p>
            <a:endParaRPr lang="en-US" dirty="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23</a:t>
            </a:fld>
            <a:endParaRPr lang="en-US" altLang="en-US"/>
          </a:p>
        </p:txBody>
      </p:sp>
    </p:spTree>
    <p:extLst>
      <p:ext uri="{BB962C8B-B14F-4D97-AF65-F5344CB8AC3E}">
        <p14:creationId xmlns:p14="http://schemas.microsoft.com/office/powerpoint/2010/main" val="120724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 out the newspaper] The LA Times has AQI</a:t>
            </a:r>
            <a:r>
              <a:rPr lang="en-US" baseline="0" dirty="0" smtClean="0"/>
              <a:t> forecasts on its weather page.</a:t>
            </a:r>
            <a:endParaRPr lang="en-US" dirty="0" smtClean="0"/>
          </a:p>
          <a:p>
            <a:endParaRPr lang="en-US" dirty="0" smtClean="0"/>
          </a:p>
          <a:p>
            <a:r>
              <a:rPr lang="en-US" dirty="0" smtClean="0"/>
              <a:t>Ask</a:t>
            </a:r>
            <a:r>
              <a:rPr lang="en-US" baseline="0" dirty="0" smtClean="0"/>
              <a:t> </a:t>
            </a:r>
            <a:r>
              <a:rPr lang="en-US" baseline="0" dirty="0" smtClean="0"/>
              <a:t>participants if they see a pattern of bad AQI scores in certain areas</a:t>
            </a:r>
          </a:p>
          <a:p>
            <a:endParaRPr lang="en-US" baseline="0" dirty="0" smtClean="0"/>
          </a:p>
          <a:p>
            <a:r>
              <a:rPr lang="en-US" baseline="0" dirty="0" smtClean="0"/>
              <a:t>Discuss why this could be.</a:t>
            </a:r>
          </a:p>
          <a:p>
            <a:endParaRPr lang="en-US" baseline="0" dirty="0" smtClean="0"/>
          </a:p>
          <a:p>
            <a:r>
              <a:rPr lang="en-US" baseline="0" dirty="0" smtClean="0"/>
              <a:t>Point to the sources from the previous presentation (Wilmington: refineries and ports)</a:t>
            </a:r>
          </a:p>
          <a:p>
            <a:endParaRPr lang="en-US" baseline="0" dirty="0" smtClean="0"/>
          </a:p>
          <a:p>
            <a:r>
              <a:rPr lang="en-US" baseline="0" dirty="0" smtClean="0"/>
              <a:t>Also point to the importance of wind patterns. Riverside and quite a bit of the inland empire get a lot of the pollution generated by LA traffic, the ports and refineries.</a:t>
            </a:r>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24</a:t>
            </a:fld>
            <a:endParaRPr lang="en-US" altLang="en-US"/>
          </a:p>
        </p:txBody>
      </p:sp>
    </p:spTree>
    <p:extLst>
      <p:ext uri="{BB962C8B-B14F-4D97-AF65-F5344CB8AC3E}">
        <p14:creationId xmlns:p14="http://schemas.microsoft.com/office/powerpoint/2010/main" val="616516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a:t>
            </a:r>
            <a:r>
              <a:rPr lang="en-US" dirty="0" smtClean="0"/>
              <a:t>possible: watch</a:t>
            </a:r>
            <a:r>
              <a:rPr lang="en-US" baseline="0" dirty="0" smtClean="0"/>
              <a:t> this video: http://losangeles.cbslocal.com/2014/05/16/smoke-advisory-issued-for-oc-portions-of-la-riverside-counties</a:t>
            </a:r>
            <a:r>
              <a:rPr lang="en-US" baseline="0" dirty="0" smtClean="0"/>
              <a:t>/]</a:t>
            </a:r>
            <a:endParaRPr lang="en-US" baseline="0" dirty="0" smtClean="0"/>
          </a:p>
          <a:p>
            <a:endParaRPr lang="en-US" baseline="0" dirty="0" smtClean="0"/>
          </a:p>
          <a:p>
            <a:r>
              <a:rPr lang="en-US" baseline="0" dirty="0" smtClean="0"/>
              <a:t>To audience: Have you have seen the AQI reported on other stations? Are there times of the year or instances where they are more keenly aware of poor air quality?</a:t>
            </a:r>
            <a:endParaRPr lang="en-US" dirty="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25</a:t>
            </a:fld>
            <a:endParaRPr lang="en-US" altLang="en-US"/>
          </a:p>
        </p:txBody>
      </p:sp>
    </p:spTree>
    <p:extLst>
      <p:ext uri="{BB962C8B-B14F-4D97-AF65-F5344CB8AC3E}">
        <p14:creationId xmlns:p14="http://schemas.microsoft.com/office/powerpoint/2010/main" val="1948355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get air quality notifications sent to you daily by signing up at </a:t>
            </a:r>
            <a:r>
              <a:rPr lang="en-US" baseline="0" dirty="0" err="1" smtClean="0"/>
              <a:t>enviroflash.com</a:t>
            </a:r>
            <a:endParaRPr lang="en-US" baseline="0" dirty="0" smtClean="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26</a:t>
            </a:fld>
            <a:endParaRPr lang="en-US" altLang="en-US"/>
          </a:p>
        </p:txBody>
      </p:sp>
    </p:spTree>
    <p:extLst>
      <p:ext uri="{BB962C8B-B14F-4D97-AF65-F5344CB8AC3E}">
        <p14:creationId xmlns:p14="http://schemas.microsoft.com/office/powerpoint/2010/main" val="35918828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also</a:t>
            </a:r>
            <a:r>
              <a:rPr lang="en-US" baseline="0" dirty="0" smtClean="0"/>
              <a:t> get AQI information by downloading the AQMD app. It’s available for iPhone and Android devices.</a:t>
            </a:r>
            <a:endParaRPr lang="en-US" dirty="0" smtClean="0"/>
          </a:p>
          <a:p>
            <a:endParaRPr lang="en-US" dirty="0" smtClean="0"/>
          </a:p>
          <a:p>
            <a:r>
              <a:rPr lang="en-US" dirty="0" smtClean="0"/>
              <a:t>[Pass</a:t>
            </a:r>
            <a:r>
              <a:rPr lang="en-US" baseline="0" dirty="0" smtClean="0"/>
              <a:t> </a:t>
            </a:r>
            <a:r>
              <a:rPr lang="en-US" baseline="0" dirty="0" smtClean="0"/>
              <a:t>the phone with app to </a:t>
            </a:r>
            <a:r>
              <a:rPr lang="en-US" baseline="0" dirty="0" smtClean="0"/>
              <a:t>group]</a:t>
            </a:r>
            <a:endParaRPr lang="en-US" dirty="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27</a:t>
            </a:fld>
            <a:endParaRPr lang="en-US" altLang="en-US"/>
          </a:p>
        </p:txBody>
      </p:sp>
    </p:spTree>
    <p:extLst>
      <p:ext uri="{BB962C8B-B14F-4D97-AF65-F5344CB8AC3E}">
        <p14:creationId xmlns:p14="http://schemas.microsoft.com/office/powerpoint/2010/main" val="226395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audience: How can we further our previous discussion on sharing the AQI with others, using in the community? How can clinics use the AQI to improve patient health?</a:t>
            </a:r>
            <a:endParaRPr lang="en-US" dirty="0" smtClean="0"/>
          </a:p>
          <a:p>
            <a:endParaRPr lang="en-US" dirty="0" smtClean="0"/>
          </a:p>
          <a:p>
            <a:r>
              <a:rPr lang="en-US" dirty="0" smtClean="0"/>
              <a:t>Show examples</a:t>
            </a:r>
            <a:r>
              <a:rPr lang="en-US" baseline="0" dirty="0" smtClean="0"/>
              <a:t> </a:t>
            </a:r>
            <a:r>
              <a:rPr lang="en-US" baseline="0" smtClean="0"/>
              <a:t>of projects </a:t>
            </a:r>
            <a:r>
              <a:rPr lang="en-US" baseline="0" dirty="0" smtClean="0"/>
              <a:t>and form a discussion. </a:t>
            </a:r>
            <a:endParaRPr lang="en-US" dirty="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28</a:t>
            </a:fld>
            <a:endParaRPr lang="en-US" altLang="en-US"/>
          </a:p>
        </p:txBody>
      </p:sp>
    </p:spTree>
    <p:extLst>
      <p:ext uri="{BB962C8B-B14F-4D97-AF65-F5344CB8AC3E}">
        <p14:creationId xmlns:p14="http://schemas.microsoft.com/office/powerpoint/2010/main" val="910079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29</a:t>
            </a:fld>
            <a:endParaRPr lang="en-US" altLang="en-US"/>
          </a:p>
        </p:txBody>
      </p:sp>
    </p:spTree>
    <p:extLst>
      <p:ext uri="{BB962C8B-B14F-4D97-AF65-F5344CB8AC3E}">
        <p14:creationId xmlns:p14="http://schemas.microsoft.com/office/powerpoint/2010/main" val="4038480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F593D65-C7F1-4803-95FF-1E80D6FE71DD}" type="slidenum">
              <a:rPr lang="en-US" altLang="en-US" sz="1200" b="0"/>
              <a:pPr algn="r"/>
              <a:t>30</a:t>
            </a:fld>
            <a:endParaRPr lang="en-US" altLang="en-US" sz="1200" b="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altLang="en-US" dirty="0" smtClean="0">
                <a:latin typeface="Arial" charset="0"/>
              </a:rPr>
              <a:t>CCA has two offices in California: Sacramento</a:t>
            </a:r>
            <a:r>
              <a:rPr lang="en-US" altLang="en-US" baseline="0" dirty="0" smtClean="0">
                <a:latin typeface="Arial" charset="0"/>
              </a:rPr>
              <a:t> </a:t>
            </a:r>
            <a:r>
              <a:rPr lang="en-US" altLang="en-US" dirty="0" smtClean="0">
                <a:latin typeface="Arial" charset="0"/>
              </a:rPr>
              <a:t>and Los Angeles.</a:t>
            </a:r>
          </a:p>
          <a:p>
            <a:pPr eaLnBrk="1" hangingPunct="1"/>
            <a:endParaRPr lang="en-US" altLang="en-US" dirty="0" smtClean="0">
              <a:latin typeface="Arial" charset="0"/>
            </a:endParaRPr>
          </a:p>
          <a:p>
            <a:pPr eaLnBrk="1" hangingPunct="1"/>
            <a:r>
              <a:rPr lang="en-US" altLang="en-US" dirty="0" smtClean="0">
                <a:latin typeface="Arial" charset="0"/>
              </a:rPr>
              <a:t>You can find us online at </a:t>
            </a:r>
            <a:r>
              <a:rPr lang="en-US" altLang="en-US" b="1" dirty="0" smtClean="0">
                <a:latin typeface="Arial" charset="0"/>
              </a:rPr>
              <a:t>ccair.org</a:t>
            </a:r>
            <a:r>
              <a:rPr lang="en-US" altLang="en-US" dirty="0" smtClean="0">
                <a:latin typeface="Arial" charset="0"/>
              </a:rPr>
              <a:t>, or feel free contact </a:t>
            </a:r>
            <a:r>
              <a:rPr lang="en-US" altLang="en-US" dirty="0" smtClean="0">
                <a:latin typeface="Arial" charset="0"/>
              </a:rPr>
              <a:t>us</a:t>
            </a:r>
            <a:r>
              <a:rPr lang="en-US" altLang="en-US" baseline="0" dirty="0" smtClean="0">
                <a:latin typeface="Arial" charset="0"/>
              </a:rPr>
              <a:t> directly.</a:t>
            </a:r>
            <a:endParaRPr lang="en-US" alt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start with</a:t>
            </a:r>
            <a:r>
              <a:rPr lang="en-US" baseline="0" dirty="0" smtClean="0"/>
              <a:t> a question: What is the air quality index? What do you think it is? There are no right or wrong answers.</a:t>
            </a:r>
          </a:p>
          <a:p>
            <a:endParaRPr lang="en-US" baseline="0" dirty="0" smtClean="0"/>
          </a:p>
          <a:p>
            <a:r>
              <a:rPr lang="en-US" baseline="0" dirty="0" smtClean="0"/>
              <a:t>Write the answers on the big post-its and engage with the audience.</a:t>
            </a:r>
            <a:endParaRPr lang="en-US" dirty="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3</a:t>
            </a:fld>
            <a:endParaRPr lang="en-US" altLang="en-US"/>
          </a:p>
        </p:txBody>
      </p:sp>
    </p:spTree>
    <p:extLst>
      <p:ext uri="{BB962C8B-B14F-4D97-AF65-F5344CB8AC3E}">
        <p14:creationId xmlns:p14="http://schemas.microsoft.com/office/powerpoint/2010/main" val="3612404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the air</a:t>
            </a:r>
            <a:r>
              <a:rPr lang="en-US" baseline="0" dirty="0" smtClean="0"/>
              <a:t> quality index looks like. It provides information about health impacts and effects.</a:t>
            </a:r>
            <a:endParaRPr lang="en-US" dirty="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4</a:t>
            </a:fld>
            <a:endParaRPr lang="en-US" altLang="en-US"/>
          </a:p>
        </p:txBody>
      </p:sp>
    </p:spTree>
    <p:extLst>
      <p:ext uri="{BB962C8B-B14F-4D97-AF65-F5344CB8AC3E}">
        <p14:creationId xmlns:p14="http://schemas.microsoft.com/office/powerpoint/2010/main" val="48808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Air quality index is a tool that is used to report the daily levels of the five pollutants regulated under the Clean Air Act. These are the pollutants that we covered in the last presentation, ground ozone, particulate matter, carbon monoxide, sulfur dioxide and nitrogen dioxide.</a:t>
            </a:r>
            <a:endParaRPr lang="en-US" dirty="0" smtClean="0"/>
          </a:p>
          <a:p>
            <a:endParaRPr lang="en-US" dirty="0" smtClean="0"/>
          </a:p>
          <a:p>
            <a:r>
              <a:rPr lang="en-US" dirty="0" smtClean="0"/>
              <a:t>I should note that lead is not included in the air quality index.</a:t>
            </a:r>
          </a:p>
          <a:p>
            <a:endParaRPr lang="en-US" dirty="0" smtClean="0"/>
          </a:p>
          <a:p>
            <a:r>
              <a:rPr lang="en-US" dirty="0" smtClean="0"/>
              <a:t>The</a:t>
            </a:r>
            <a:r>
              <a:rPr lang="en-US" baseline="0" dirty="0" smtClean="0"/>
              <a:t> information is provided using colors, numbers and words. We’ll get more into this in a bit.</a:t>
            </a:r>
          </a:p>
          <a:p>
            <a:endParaRPr lang="en-US" baseline="0" dirty="0" smtClean="0"/>
          </a:p>
          <a:p>
            <a:r>
              <a:rPr lang="en-US" baseline="0" dirty="0" smtClean="0"/>
              <a:t>Let’s examine the Clean Air Act, which regulates these pollutants.</a:t>
            </a:r>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5</a:t>
            </a:fld>
            <a:endParaRPr lang="en-US" altLang="en-US"/>
          </a:p>
        </p:txBody>
      </p:sp>
    </p:spTree>
    <p:extLst>
      <p:ext uri="{BB962C8B-B14F-4D97-AF65-F5344CB8AC3E}">
        <p14:creationId xmlns:p14="http://schemas.microsoft.com/office/powerpoint/2010/main" val="2980345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Clean Air Act is a law passed</a:t>
            </a:r>
            <a:r>
              <a:rPr lang="en-US" sz="1200" baseline="0" dirty="0" smtClean="0"/>
              <a:t> </a:t>
            </a:r>
            <a:r>
              <a:rPr lang="en-US" sz="1200" dirty="0" smtClean="0"/>
              <a:t>by Congress in the 1970’s designed to protect public health from different types of air pollution. It says that everyone has a</a:t>
            </a:r>
            <a:r>
              <a:rPr lang="en-US" sz="1200" baseline="0" dirty="0" smtClean="0"/>
              <a:t> right to clean air.</a:t>
            </a:r>
            <a:endParaRPr lang="en-US" sz="1200" dirty="0" smtClean="0"/>
          </a:p>
          <a:p>
            <a:pPr marL="342900" marR="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100" dirty="0" smtClean="0"/>
              <a:t>The Clean Air Act tracks the major sources of pollution,</a:t>
            </a:r>
            <a:r>
              <a:rPr lang="en-US" sz="1100" baseline="0" dirty="0" smtClean="0"/>
              <a:t> most notably, the types of emissions described in the previous presentation.</a:t>
            </a:r>
            <a:endParaRPr lang="en-US" sz="1100" dirty="0" smtClean="0"/>
          </a:p>
          <a:p>
            <a:pPr marL="342900" indent="-342900">
              <a:buFont typeface="Arial" panose="020B0604020202020204" pitchFamily="34" charset="0"/>
              <a:buChar char="•"/>
            </a:pPr>
            <a:r>
              <a:rPr lang="en-US" sz="1100" dirty="0" smtClean="0"/>
              <a:t>It has been revised several times notably in the 1980s &amp; the 1990s. </a:t>
            </a:r>
          </a:p>
          <a:p>
            <a:pPr marL="342900" indent="-342900">
              <a:buFont typeface="Arial" panose="020B0604020202020204" pitchFamily="34" charset="0"/>
              <a:buChar char="•"/>
            </a:pPr>
            <a:r>
              <a:rPr lang="en-US" sz="1100" dirty="0" smtClean="0"/>
              <a:t>The Clean</a:t>
            </a:r>
            <a:r>
              <a:rPr lang="en-US" sz="1100" baseline="0" dirty="0" smtClean="0"/>
              <a:t> Air Act has been hugely successful, it has prevented around 160,000 deaths and saved over $2 trillion dollars because of air quality improvements.</a:t>
            </a:r>
            <a:endParaRPr lang="en-US" sz="1100" dirty="0" smtClean="0"/>
          </a:p>
          <a:p>
            <a:endParaRPr lang="en-US" dirty="0" smtClean="0"/>
          </a:p>
          <a:p>
            <a:r>
              <a:rPr lang="en-US" dirty="0" smtClean="0"/>
              <a:t>To the group: Why do you think air quality is important?</a:t>
            </a:r>
          </a:p>
          <a:p>
            <a:r>
              <a:rPr lang="en-US" dirty="0" smtClean="0"/>
              <a:t>Acknowledge</a:t>
            </a:r>
            <a:r>
              <a:rPr lang="en-US" baseline="0" dirty="0" smtClean="0"/>
              <a:t> what they say and move on to the next slide.</a:t>
            </a:r>
            <a:endParaRPr lang="en-US" dirty="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6</a:t>
            </a:fld>
            <a:endParaRPr lang="en-US" altLang="en-US"/>
          </a:p>
        </p:txBody>
      </p:sp>
    </p:spTree>
    <p:extLst>
      <p:ext uri="{BB962C8B-B14F-4D97-AF65-F5344CB8AC3E}">
        <p14:creationId xmlns:p14="http://schemas.microsoft.com/office/powerpoint/2010/main" val="865716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people think that</a:t>
            </a:r>
            <a:r>
              <a:rPr lang="en-US" baseline="0" dirty="0" smtClean="0"/>
              <a:t> good air quality means clear skies that look like the photo to the left and the absence of ugly days like the photo to the right.</a:t>
            </a:r>
          </a:p>
          <a:p>
            <a:endParaRPr lang="en-US" baseline="0" dirty="0" smtClean="0"/>
          </a:p>
          <a:p>
            <a:r>
              <a:rPr lang="en-US" baseline="0" dirty="0" smtClean="0"/>
              <a:t>However, it’s not just about smog or how the air looks, and the air quality index is our window into how good the air actually is, making it an essential public health tool.</a:t>
            </a:r>
            <a:endParaRPr lang="en-US" dirty="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7</a:t>
            </a:fld>
            <a:endParaRPr lang="en-US" altLang="en-US"/>
          </a:p>
        </p:txBody>
      </p:sp>
    </p:spTree>
    <p:extLst>
      <p:ext uri="{BB962C8B-B14F-4D97-AF65-F5344CB8AC3E}">
        <p14:creationId xmlns:p14="http://schemas.microsoft.com/office/powerpoint/2010/main" val="112604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just reviewed</a:t>
            </a:r>
            <a:r>
              <a:rPr lang="en-US" baseline="0" dirty="0" smtClean="0"/>
              <a:t> a brief history of the AQI and why it was created.</a:t>
            </a:r>
          </a:p>
          <a:p>
            <a:endParaRPr lang="en-US" baseline="0" dirty="0" smtClean="0"/>
          </a:p>
          <a:p>
            <a:r>
              <a:rPr lang="en-US" baseline="0" dirty="0" smtClean="0"/>
              <a:t>Next we’ll cover how it works.</a:t>
            </a:r>
            <a:endParaRPr lang="en-US" dirty="0"/>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8</a:t>
            </a:fld>
            <a:endParaRPr lang="en-US" altLang="en-US"/>
          </a:p>
        </p:txBody>
      </p:sp>
    </p:spTree>
    <p:extLst>
      <p:ext uri="{BB962C8B-B14F-4D97-AF65-F5344CB8AC3E}">
        <p14:creationId xmlns:p14="http://schemas.microsoft.com/office/powerpoint/2010/main" val="2896287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Air quality</a:t>
            </a:r>
            <a:r>
              <a:rPr lang="en-US" baseline="0" dirty="0" smtClean="0"/>
              <a:t> monitors are set up across the country that track the five major pollutants.</a:t>
            </a:r>
          </a:p>
          <a:p>
            <a:endParaRPr lang="en-US" baseline="0" dirty="0" smtClean="0"/>
          </a:p>
          <a:p>
            <a:r>
              <a:rPr lang="en-US" baseline="0" dirty="0" smtClean="0"/>
              <a:t>Data is analyzed and ranked with colors to show pollution levels.</a:t>
            </a:r>
          </a:p>
          <a:p>
            <a:endParaRPr lang="en-US" baseline="0" dirty="0" smtClean="0"/>
          </a:p>
          <a:p>
            <a:r>
              <a:rPr lang="en-US" baseline="0" dirty="0" smtClean="0"/>
              <a:t>Cities with large populations like LA have to report the AQI scores for the five pollutants on a daily basis. These scores help researchers forecast future air quality indexes.</a:t>
            </a:r>
          </a:p>
        </p:txBody>
      </p:sp>
      <p:sp>
        <p:nvSpPr>
          <p:cNvPr id="4" name="Slide Number Placeholder 3"/>
          <p:cNvSpPr>
            <a:spLocks noGrp="1"/>
          </p:cNvSpPr>
          <p:nvPr>
            <p:ph type="sldNum" sz="quarter" idx="10"/>
          </p:nvPr>
        </p:nvSpPr>
        <p:spPr/>
        <p:txBody>
          <a:bodyPr/>
          <a:lstStyle/>
          <a:p>
            <a:pPr>
              <a:defRPr/>
            </a:pPr>
            <a:fld id="{63DBF9E8-39AA-4FC1-BA71-D6A3F5DE973D}" type="slidenum">
              <a:rPr lang="en-US" altLang="en-US" smtClean="0"/>
              <a:pPr>
                <a:defRPr/>
              </a:pPr>
              <a:t>9</a:t>
            </a:fld>
            <a:endParaRPr lang="en-US" altLang="en-US"/>
          </a:p>
        </p:txBody>
      </p:sp>
    </p:spTree>
    <p:extLst>
      <p:ext uri="{BB962C8B-B14F-4D97-AF65-F5344CB8AC3E}">
        <p14:creationId xmlns:p14="http://schemas.microsoft.com/office/powerpoint/2010/main" val="59157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609600"/>
            <a:ext cx="9144000" cy="6248400"/>
          </a:xfrm>
          <a:prstGeom prst="rect">
            <a:avLst/>
          </a:prstGeom>
          <a:solidFill>
            <a:schemeClr val="bg1"/>
          </a:solidFill>
          <a:ln w="9525">
            <a:noFill/>
            <a:miter lim="800000"/>
            <a:headEnd/>
            <a:tailEnd/>
          </a:ln>
          <a:effectLst/>
        </p:spPr>
        <p:txBody>
          <a:bodyPr wrap="none" anchor="ctr"/>
          <a:lstStyle>
            <a:lvl1pPr eaLnBrk="0" hangingPunct="0">
              <a:defRPr sz="2400">
                <a:solidFill>
                  <a:schemeClr val="tx1"/>
                </a:solidFill>
                <a:latin typeface="Arial" charset="0"/>
                <a:ea typeface="ＭＳ Ｐゴシック" pitchFamily="34" charset="-128"/>
              </a:defRPr>
            </a:lvl1pPr>
            <a:lvl2pPr marL="37931725" indent="-37474525" eaLnBrk="0" hangingPunct="0">
              <a:defRPr sz="2400">
                <a:solidFill>
                  <a:schemeClr val="tx1"/>
                </a:solidFill>
                <a:latin typeface="Arial" charset="0"/>
                <a:ea typeface="ＭＳ Ｐゴシック" pitchFamily="34" charset="-128"/>
              </a:defRPr>
            </a:lvl2pPr>
            <a:lvl3pPr eaLnBrk="0" hangingPunct="0">
              <a:defRPr sz="2400">
                <a:solidFill>
                  <a:schemeClr val="tx1"/>
                </a:solidFill>
                <a:latin typeface="Arial" charset="0"/>
                <a:ea typeface="ＭＳ Ｐゴシック" pitchFamily="34" charset="-128"/>
              </a:defRPr>
            </a:lvl3pPr>
            <a:lvl4pPr eaLnBrk="0" hangingPunct="0">
              <a:defRPr sz="2400">
                <a:solidFill>
                  <a:schemeClr val="tx1"/>
                </a:solidFill>
                <a:latin typeface="Arial" charset="0"/>
                <a:ea typeface="ＭＳ Ｐゴシック" pitchFamily="34" charset="-128"/>
              </a:defRPr>
            </a:lvl4pPr>
            <a:lvl5pPr eaLnBrk="0" hangingPunct="0">
              <a:defRPr sz="2400">
                <a:solidFill>
                  <a:schemeClr val="tx1"/>
                </a:solidFill>
                <a:latin typeface="Arial" charset="0"/>
                <a:ea typeface="ＭＳ Ｐゴシック" pitchFamily="34" charset="-128"/>
              </a:defRPr>
            </a:lvl5pPr>
            <a:lvl6pPr marL="457200" eaLnBrk="0" fontAlgn="base" hangingPunct="0">
              <a:spcBef>
                <a:spcPct val="0"/>
              </a:spcBef>
              <a:spcAft>
                <a:spcPct val="0"/>
              </a:spcAft>
              <a:defRPr sz="2400">
                <a:solidFill>
                  <a:schemeClr val="tx1"/>
                </a:solidFill>
                <a:latin typeface="Arial" charset="0"/>
                <a:ea typeface="ＭＳ Ｐゴシック" pitchFamily="34" charset="-128"/>
              </a:defRPr>
            </a:lvl6pPr>
            <a:lvl7pPr marL="914400" eaLnBrk="0" fontAlgn="base" hangingPunct="0">
              <a:spcBef>
                <a:spcPct val="0"/>
              </a:spcBef>
              <a:spcAft>
                <a:spcPct val="0"/>
              </a:spcAft>
              <a:defRPr sz="2400">
                <a:solidFill>
                  <a:schemeClr val="tx1"/>
                </a:solidFill>
                <a:latin typeface="Arial" charset="0"/>
                <a:ea typeface="ＭＳ Ｐゴシック" pitchFamily="34" charset="-128"/>
              </a:defRPr>
            </a:lvl7pPr>
            <a:lvl8pPr marL="1371600" eaLnBrk="0" fontAlgn="base" hangingPunct="0">
              <a:spcBef>
                <a:spcPct val="0"/>
              </a:spcBef>
              <a:spcAft>
                <a:spcPct val="0"/>
              </a:spcAft>
              <a:defRPr sz="2400">
                <a:solidFill>
                  <a:schemeClr val="tx1"/>
                </a:solidFill>
                <a:latin typeface="Arial" charset="0"/>
                <a:ea typeface="ＭＳ Ｐゴシック" pitchFamily="34" charset="-128"/>
              </a:defRPr>
            </a:lvl8pPr>
            <a:lvl9pPr marL="18288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defRPr/>
            </a:pPr>
            <a:endParaRPr lang="en-US" altLang="en-US" sz="1800" b="0" smtClean="0"/>
          </a:p>
        </p:txBody>
      </p:sp>
      <p:pic>
        <p:nvPicPr>
          <p:cNvPr id="1027" name="Picture 8"/>
          <p:cNvPicPr>
            <a:picLocks noChangeAspect="1" noChangeArrowheads="1"/>
          </p:cNvPicPr>
          <p:nvPr userDrawn="1"/>
        </p:nvPicPr>
        <p:blipFill>
          <a:blip r:embed="rId13"/>
          <a:srcRect/>
          <a:stretch>
            <a:fillRect/>
          </a:stretch>
        </p:blipFill>
        <p:spPr bwMode="auto">
          <a:xfrm>
            <a:off x="0" y="6629400"/>
            <a:ext cx="9144000" cy="228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34"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9.jp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2.xml.rels><?xml version="1.0" encoding="UTF-8" standalone="yes"?>
<Relationships xmlns="http://schemas.openxmlformats.org/package/2006/relationships"><Relationship Id="rId3" Type="http://schemas.openxmlformats.org/officeDocument/2006/relationships/hyperlink" Target="http://www.airnow.gov/index.cfm?action=airnow.main"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www.airnow.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00600"/>
            <a:ext cx="6400800" cy="838200"/>
          </a:xfrm>
        </p:spPr>
        <p:txBody>
          <a:bodyPr/>
          <a:lstStyle/>
          <a:p>
            <a:r>
              <a:rPr lang="en-US" sz="4400" dirty="0" smtClean="0"/>
              <a:t>What is it?</a:t>
            </a:r>
            <a:endParaRPr lang="en-US" sz="4400" dirty="0"/>
          </a:p>
        </p:txBody>
      </p:sp>
      <p:pic>
        <p:nvPicPr>
          <p:cNvPr id="4" name="Picture 2"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pic>
        <p:nvPicPr>
          <p:cNvPr id="14" name="Content Placeholder 6" descr="air_quality_index.gif"/>
          <p:cNvPicPr>
            <a:picLocks/>
          </p:cNvPicPr>
          <p:nvPr/>
        </p:nvPicPr>
        <p:blipFill>
          <a:blip r:embed="rId4" cstate="print"/>
          <a:srcRect b="53934"/>
          <a:stretch>
            <a:fillRect/>
          </a:stretch>
        </p:blipFill>
        <p:spPr>
          <a:xfrm>
            <a:off x="1371600" y="900752"/>
            <a:ext cx="6400800" cy="3657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are the levels calculated?</a:t>
            </a:r>
            <a:endParaRPr lang="en-US" dirty="0"/>
          </a:p>
        </p:txBody>
      </p:sp>
      <p:sp>
        <p:nvSpPr>
          <p:cNvPr id="16" name="Content Placeholder 15"/>
          <p:cNvSpPr>
            <a:spLocks noGrp="1"/>
          </p:cNvSpPr>
          <p:nvPr>
            <p:ph sz="half" idx="2"/>
          </p:nvPr>
        </p:nvSpPr>
        <p:spPr>
          <a:xfrm>
            <a:off x="4648200" y="1905000"/>
            <a:ext cx="4038600" cy="4114800"/>
          </a:xfrm>
        </p:spPr>
        <p:txBody>
          <a:bodyPr/>
          <a:lstStyle/>
          <a:p>
            <a:r>
              <a:rPr lang="en-US" altLang="en-US" dirty="0"/>
              <a:t>Every day, monitors record the concentration of </a:t>
            </a:r>
            <a:r>
              <a:rPr lang="en-US" altLang="en-US" dirty="0" smtClean="0"/>
              <a:t>the (5)</a:t>
            </a:r>
            <a:r>
              <a:rPr lang="en-US" altLang="en-US" dirty="0"/>
              <a:t> </a:t>
            </a:r>
            <a:r>
              <a:rPr lang="en-US" altLang="en-US" dirty="0" smtClean="0"/>
              <a:t>major </a:t>
            </a:r>
            <a:r>
              <a:rPr lang="en-US" altLang="en-US" dirty="0"/>
              <a:t>pollutants. </a:t>
            </a:r>
          </a:p>
          <a:p>
            <a:r>
              <a:rPr lang="en-US" altLang="en-US" dirty="0"/>
              <a:t>The measurements are converted to an AQI score for each of the pollutants.</a:t>
            </a:r>
            <a:endParaRPr lang="en-US" altLang="en-US" sz="2400" dirty="0"/>
          </a:p>
          <a:p>
            <a:endParaRPr lang="en-US" dirty="0"/>
          </a:p>
        </p:txBody>
      </p:sp>
      <p:pic>
        <p:nvPicPr>
          <p:cNvPr id="4" name="Picture 2"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pic>
        <p:nvPicPr>
          <p:cNvPr id="17" name="Picture Placeholder 9" descr="Smoggy LA.jpg"/>
          <p:cNvPicPr>
            <a:picLocks noGrp="1"/>
          </p:cNvPicPr>
          <p:nvPr>
            <p:ph sz="half" idx="1"/>
          </p:nvPr>
        </p:nvPicPr>
        <p:blipFill>
          <a:blip r:embed="rId4" cstate="print"/>
          <a:srcRect l="5636" r="5636"/>
          <a:stretch>
            <a:fillRect/>
          </a:stretch>
        </p:blipFill>
        <p:spPr>
          <a:xfrm>
            <a:off x="533400" y="2362200"/>
            <a:ext cx="3810000" cy="3124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274638"/>
            <a:ext cx="8382000" cy="1401762"/>
          </a:xfrm>
        </p:spPr>
        <p:txBody>
          <a:bodyPr/>
          <a:lstStyle/>
          <a:p>
            <a:r>
              <a:rPr lang="en-US" altLang="en-US" dirty="0"/>
              <a:t>The highest AQI score is reported as the level for that day.</a:t>
            </a:r>
            <a:br>
              <a:rPr lang="en-US" altLang="en-US" dirty="0"/>
            </a:br>
            <a:endParaRPr lang="en-US" dirty="0"/>
          </a:p>
        </p:txBody>
      </p:sp>
      <p:sp>
        <p:nvSpPr>
          <p:cNvPr id="13" name="Rectangle 4"/>
          <p:cNvSpPr>
            <a:spLocks noGrp="1" noChangeArrowheads="1"/>
          </p:cNvSpPr>
          <p:nvPr>
            <p:ph sz="half" idx="1"/>
          </p:nvPr>
        </p:nvSpPr>
        <p:spPr>
          <a:xfrm>
            <a:off x="381000" y="1885950"/>
            <a:ext cx="4419600" cy="4438650"/>
          </a:xfrm>
        </p:spPr>
        <p:txBody>
          <a:bodyPr/>
          <a:lstStyle/>
          <a:p>
            <a:r>
              <a:rPr lang="en-US" altLang="en-US" sz="2600" dirty="0" smtClean="0"/>
              <a:t>The score of the pollutant that is the highest is reported as the AQI</a:t>
            </a:r>
          </a:p>
          <a:p>
            <a:pPr marL="0" indent="0">
              <a:buNone/>
            </a:pPr>
            <a:endParaRPr lang="en-US" altLang="en-US" sz="1000" dirty="0" smtClean="0"/>
          </a:p>
          <a:p>
            <a:r>
              <a:rPr lang="en-US" altLang="en-US" sz="2600" dirty="0" smtClean="0"/>
              <a:t>BUT other pollutants of concern are placed on the warning list</a:t>
            </a:r>
            <a:endParaRPr lang="en-US" altLang="en-US" sz="2600" dirty="0"/>
          </a:p>
        </p:txBody>
      </p:sp>
      <p:pic>
        <p:nvPicPr>
          <p:cNvPr id="4" name="Picture 2"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pic>
        <p:nvPicPr>
          <p:cNvPr id="3" name="Content Placeholder 2"/>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17397" t="1529" r="26242" b="565"/>
          <a:stretch/>
        </p:blipFill>
        <p:spPr>
          <a:xfrm>
            <a:off x="5046613" y="2572005"/>
            <a:ext cx="3640187" cy="2914395"/>
          </a:xfrm>
        </p:spPr>
      </p:pic>
    </p:spTree>
    <p:extLst>
      <p:ext uri="{BB962C8B-B14F-4D97-AF65-F5344CB8AC3E}">
        <p14:creationId xmlns:p14="http://schemas.microsoft.com/office/powerpoint/2010/main" val="3838797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sp>
        <p:nvSpPr>
          <p:cNvPr id="2" name="Title 1"/>
          <p:cNvSpPr>
            <a:spLocks noGrp="1"/>
          </p:cNvSpPr>
          <p:nvPr>
            <p:ph type="title"/>
          </p:nvPr>
        </p:nvSpPr>
        <p:spPr>
          <a:xfrm>
            <a:off x="457200" y="273050"/>
            <a:ext cx="3008313" cy="2089150"/>
          </a:xfrm>
        </p:spPr>
        <p:txBody>
          <a:bodyPr/>
          <a:lstStyle/>
          <a:p>
            <a:pPr algn="ctr"/>
            <a:r>
              <a:rPr lang="en-US" sz="4400" dirty="0" smtClean="0"/>
              <a:t>How does the AQI Work?</a:t>
            </a:r>
            <a:endParaRPr lang="en-US" sz="4400" dirty="0"/>
          </a:p>
        </p:txBody>
      </p:sp>
      <p:sp>
        <p:nvSpPr>
          <p:cNvPr id="3" name="Content Placeholder 2"/>
          <p:cNvSpPr>
            <a:spLocks noGrp="1"/>
          </p:cNvSpPr>
          <p:nvPr>
            <p:ph idx="1"/>
          </p:nvPr>
        </p:nvSpPr>
        <p:spPr/>
        <p:txBody>
          <a:bodyPr anchor="t"/>
          <a:lstStyle/>
          <a:p>
            <a:r>
              <a:rPr lang="en-US" dirty="0" smtClean="0">
                <a:solidFill>
                  <a:srgbClr val="00B050"/>
                </a:solidFill>
              </a:rPr>
              <a:t>The Color </a:t>
            </a:r>
            <a:r>
              <a:rPr lang="en-US" b="1" u="sng" dirty="0" smtClean="0">
                <a:solidFill>
                  <a:srgbClr val="00B050"/>
                </a:solidFill>
              </a:rPr>
              <a:t>GREEN </a:t>
            </a:r>
            <a:r>
              <a:rPr lang="en-US" dirty="0" smtClean="0">
                <a:solidFill>
                  <a:srgbClr val="00B050"/>
                </a:solidFill>
              </a:rPr>
              <a:t>is equal to </a:t>
            </a:r>
            <a:r>
              <a:rPr lang="en-US" b="1" u="sng" dirty="0" smtClean="0">
                <a:solidFill>
                  <a:srgbClr val="00B050"/>
                </a:solidFill>
              </a:rPr>
              <a:t>0-50</a:t>
            </a:r>
            <a:r>
              <a:rPr lang="en-US" dirty="0" smtClean="0">
                <a:solidFill>
                  <a:srgbClr val="00B050"/>
                </a:solidFill>
              </a:rPr>
              <a:t> on the index and it indicates </a:t>
            </a:r>
            <a:r>
              <a:rPr lang="en-US" b="1" u="sng" dirty="0" smtClean="0">
                <a:solidFill>
                  <a:srgbClr val="00B050"/>
                </a:solidFill>
              </a:rPr>
              <a:t>GOOD </a:t>
            </a:r>
            <a:r>
              <a:rPr lang="en-US" dirty="0" smtClean="0">
                <a:solidFill>
                  <a:srgbClr val="00B050"/>
                </a:solidFill>
              </a:rPr>
              <a:t>air quality. </a:t>
            </a:r>
          </a:p>
          <a:p>
            <a:pPr lvl="1"/>
            <a:r>
              <a:rPr lang="en-US" sz="2400" dirty="0" smtClean="0">
                <a:solidFill>
                  <a:srgbClr val="00B050"/>
                </a:solidFill>
              </a:rPr>
              <a:t>It poses </a:t>
            </a:r>
            <a:r>
              <a:rPr lang="en-US" sz="2400" dirty="0">
                <a:solidFill>
                  <a:srgbClr val="00B050"/>
                </a:solidFill>
              </a:rPr>
              <a:t>little or no </a:t>
            </a:r>
            <a:r>
              <a:rPr lang="en-US" sz="2400" dirty="0" smtClean="0">
                <a:solidFill>
                  <a:srgbClr val="00B050"/>
                </a:solidFill>
              </a:rPr>
              <a:t>risk</a:t>
            </a:r>
          </a:p>
          <a:p>
            <a:pPr lvl="1"/>
            <a:endParaRPr lang="en-US" sz="1600" dirty="0" smtClean="0">
              <a:solidFill>
                <a:srgbClr val="00B050"/>
              </a:solidFill>
            </a:endParaRPr>
          </a:p>
          <a:p>
            <a:r>
              <a:rPr lang="en-US" b="1" u="sng" dirty="0">
                <a:solidFill>
                  <a:srgbClr val="FFCC00"/>
                </a:solidFill>
              </a:rPr>
              <a:t>YELLOW</a:t>
            </a:r>
            <a:r>
              <a:rPr lang="en-US" dirty="0">
                <a:solidFill>
                  <a:srgbClr val="FFCC00"/>
                </a:solidFill>
              </a:rPr>
              <a:t> is </a:t>
            </a:r>
            <a:r>
              <a:rPr lang="en-US" b="1" u="sng" dirty="0">
                <a:solidFill>
                  <a:srgbClr val="FFCC00"/>
                </a:solidFill>
              </a:rPr>
              <a:t>51-100</a:t>
            </a:r>
            <a:r>
              <a:rPr lang="en-US" dirty="0">
                <a:solidFill>
                  <a:srgbClr val="FFCC00"/>
                </a:solidFill>
              </a:rPr>
              <a:t> and indicates </a:t>
            </a:r>
            <a:r>
              <a:rPr lang="en-US" b="1" u="sng" dirty="0">
                <a:solidFill>
                  <a:srgbClr val="FFCC00"/>
                </a:solidFill>
              </a:rPr>
              <a:t>MODERATE</a:t>
            </a:r>
            <a:r>
              <a:rPr lang="en-US" dirty="0">
                <a:solidFill>
                  <a:srgbClr val="FFCC00"/>
                </a:solidFill>
              </a:rPr>
              <a:t> air quality</a:t>
            </a:r>
            <a:r>
              <a:rPr lang="en-US" dirty="0" smtClean="0">
                <a:solidFill>
                  <a:srgbClr val="FFCC00"/>
                </a:solidFill>
              </a:rPr>
              <a:t>.</a:t>
            </a:r>
          </a:p>
          <a:p>
            <a:pPr lvl="1"/>
            <a:r>
              <a:rPr lang="en-US" sz="2400" dirty="0" smtClean="0">
                <a:solidFill>
                  <a:srgbClr val="FFCC00"/>
                </a:solidFill>
              </a:rPr>
              <a:t>There </a:t>
            </a:r>
            <a:r>
              <a:rPr lang="en-US" sz="2400" dirty="0">
                <a:solidFill>
                  <a:srgbClr val="FFCC00"/>
                </a:solidFill>
              </a:rPr>
              <a:t>may be a moderate health concern for a very small number of </a:t>
            </a:r>
            <a:r>
              <a:rPr lang="en-US" sz="2400" dirty="0" smtClean="0">
                <a:solidFill>
                  <a:srgbClr val="FFCC00"/>
                </a:solidFill>
              </a:rPr>
              <a:t>people who </a:t>
            </a:r>
            <a:r>
              <a:rPr lang="en-US" sz="2400" dirty="0">
                <a:solidFill>
                  <a:srgbClr val="FFCC00"/>
                </a:solidFill>
              </a:rPr>
              <a:t>are unusually sensitive </a:t>
            </a:r>
            <a:r>
              <a:rPr lang="en-US" sz="2400" dirty="0" smtClean="0">
                <a:solidFill>
                  <a:srgbClr val="FFCC00"/>
                </a:solidFill>
              </a:rPr>
              <a:t>to some pollutants</a:t>
            </a:r>
            <a:r>
              <a:rPr lang="en-US" dirty="0" smtClean="0">
                <a:solidFill>
                  <a:srgbClr val="FFCC00"/>
                </a:solidFill>
              </a:rPr>
              <a:t>.</a:t>
            </a:r>
            <a:endParaRPr lang="en-US" dirty="0">
              <a:solidFill>
                <a:srgbClr val="FFCC00"/>
              </a:solidFill>
            </a:endParaRPr>
          </a:p>
          <a:p>
            <a:pPr lvl="1"/>
            <a:endParaRPr lang="en-US" sz="2000" b="1" u="sng" dirty="0" smtClean="0">
              <a:solidFill>
                <a:srgbClr val="FFCC00"/>
              </a:solidFill>
            </a:endParaRPr>
          </a:p>
        </p:txBody>
      </p:sp>
      <p:sp>
        <p:nvSpPr>
          <p:cNvPr id="4" name="Text Placeholder 3"/>
          <p:cNvSpPr>
            <a:spLocks noGrp="1"/>
          </p:cNvSpPr>
          <p:nvPr>
            <p:ph type="body" sz="half" idx="2"/>
          </p:nvPr>
        </p:nvSpPr>
        <p:spPr>
          <a:xfrm>
            <a:off x="457200" y="2438400"/>
            <a:ext cx="3008313" cy="3687763"/>
          </a:xfrm>
        </p:spPr>
        <p:txBody>
          <a:bodyPr anchor="ctr"/>
          <a:lstStyle/>
          <a:p>
            <a:pPr algn="ctr"/>
            <a:r>
              <a:rPr lang="en-US" sz="2800" dirty="0" smtClean="0"/>
              <a:t>The Air Quality Index Provides Information about Health Impacts and Health Risks using colors, numbers and words.</a:t>
            </a:r>
            <a:endParaRPr lang="en-US" sz="2800" dirty="0"/>
          </a:p>
        </p:txBody>
      </p:sp>
    </p:spTree>
    <p:extLst>
      <p:ext uri="{BB962C8B-B14F-4D97-AF65-F5344CB8AC3E}">
        <p14:creationId xmlns:p14="http://schemas.microsoft.com/office/powerpoint/2010/main" val="2245414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sp>
        <p:nvSpPr>
          <p:cNvPr id="2" name="Title 1"/>
          <p:cNvSpPr>
            <a:spLocks noGrp="1"/>
          </p:cNvSpPr>
          <p:nvPr>
            <p:ph type="title"/>
          </p:nvPr>
        </p:nvSpPr>
        <p:spPr>
          <a:xfrm>
            <a:off x="457201" y="228600"/>
            <a:ext cx="3505199" cy="2089150"/>
          </a:xfrm>
        </p:spPr>
        <p:txBody>
          <a:bodyPr/>
          <a:lstStyle/>
          <a:p>
            <a:pPr algn="ctr"/>
            <a:r>
              <a:rPr lang="en-US" sz="4400" dirty="0" smtClean="0"/>
              <a:t>How does the AQI Work?</a:t>
            </a:r>
            <a:endParaRPr lang="en-US" sz="4400" dirty="0"/>
          </a:p>
        </p:txBody>
      </p:sp>
      <p:sp>
        <p:nvSpPr>
          <p:cNvPr id="3" name="Content Placeholder 2"/>
          <p:cNvSpPr>
            <a:spLocks noGrp="1"/>
          </p:cNvSpPr>
          <p:nvPr>
            <p:ph idx="1"/>
          </p:nvPr>
        </p:nvSpPr>
        <p:spPr>
          <a:xfrm>
            <a:off x="4114800" y="381000"/>
            <a:ext cx="4572000" cy="5745163"/>
          </a:xfrm>
        </p:spPr>
        <p:txBody>
          <a:bodyPr/>
          <a:lstStyle/>
          <a:p>
            <a:r>
              <a:rPr lang="en-US" b="1" u="sng" dirty="0" smtClean="0">
                <a:solidFill>
                  <a:srgbClr val="FF9900"/>
                </a:solidFill>
              </a:rPr>
              <a:t>ORGANGE</a:t>
            </a:r>
            <a:r>
              <a:rPr lang="en-US" dirty="0">
                <a:solidFill>
                  <a:srgbClr val="FF9900"/>
                </a:solidFill>
              </a:rPr>
              <a:t>: </a:t>
            </a:r>
            <a:r>
              <a:rPr lang="en-US" b="1" u="sng" dirty="0">
                <a:solidFill>
                  <a:srgbClr val="FF9900"/>
                </a:solidFill>
              </a:rPr>
              <a:t>101 to 150 </a:t>
            </a:r>
            <a:r>
              <a:rPr lang="en-US" dirty="0">
                <a:solidFill>
                  <a:srgbClr val="FF9900"/>
                </a:solidFill>
              </a:rPr>
              <a:t>is </a:t>
            </a:r>
            <a:r>
              <a:rPr lang="en-US" b="1" u="sng" cap="all" dirty="0">
                <a:solidFill>
                  <a:srgbClr val="FF9900"/>
                </a:solidFill>
              </a:rPr>
              <a:t>Unhealthy for Sensitive Groups</a:t>
            </a:r>
            <a:r>
              <a:rPr lang="en-US" dirty="0">
                <a:solidFill>
                  <a:srgbClr val="FF9900"/>
                </a:solidFill>
              </a:rPr>
              <a:t>. </a:t>
            </a:r>
            <a:endParaRPr lang="en-US" sz="1600" dirty="0" smtClean="0">
              <a:solidFill>
                <a:srgbClr val="FF9900"/>
              </a:solidFill>
            </a:endParaRPr>
          </a:p>
          <a:p>
            <a:pPr lvl="1"/>
            <a:r>
              <a:rPr lang="en-US" sz="2600" b="1" dirty="0" smtClean="0">
                <a:solidFill>
                  <a:srgbClr val="FF9900"/>
                </a:solidFill>
              </a:rPr>
              <a:t>Ozone</a:t>
            </a:r>
            <a:r>
              <a:rPr lang="en-US" sz="2600" dirty="0">
                <a:solidFill>
                  <a:srgbClr val="FF9900"/>
                </a:solidFill>
              </a:rPr>
              <a:t>: People with lung disease, children, older adults, and people who are active </a:t>
            </a:r>
            <a:r>
              <a:rPr lang="en-US" sz="2600" dirty="0" smtClean="0">
                <a:solidFill>
                  <a:srgbClr val="FF9900"/>
                </a:solidFill>
              </a:rPr>
              <a:t>outdoors.</a:t>
            </a:r>
            <a:endParaRPr lang="en-US" sz="2600" dirty="0">
              <a:solidFill>
                <a:srgbClr val="FF9900"/>
              </a:solidFill>
            </a:endParaRPr>
          </a:p>
          <a:p>
            <a:pPr lvl="1"/>
            <a:r>
              <a:rPr lang="en-US" sz="2600" b="1" dirty="0">
                <a:solidFill>
                  <a:srgbClr val="FF9900"/>
                </a:solidFill>
              </a:rPr>
              <a:t>Particle pollution</a:t>
            </a:r>
            <a:r>
              <a:rPr lang="en-US" sz="2600" dirty="0">
                <a:solidFill>
                  <a:srgbClr val="FF9900"/>
                </a:solidFill>
              </a:rPr>
              <a:t>: People with heart or lung disease, older adults, and </a:t>
            </a:r>
            <a:r>
              <a:rPr lang="en-US" sz="2600" dirty="0" smtClean="0">
                <a:solidFill>
                  <a:srgbClr val="FF9900"/>
                </a:solidFill>
              </a:rPr>
              <a:t>children.</a:t>
            </a:r>
            <a:endParaRPr lang="en-US" sz="2600" b="1" u="sng" dirty="0">
              <a:solidFill>
                <a:srgbClr val="FF9900"/>
              </a:solidFill>
            </a:endParaRPr>
          </a:p>
        </p:txBody>
      </p:sp>
      <p:pic>
        <p:nvPicPr>
          <p:cNvPr id="8"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789" y="2592389"/>
            <a:ext cx="3503611" cy="3503611"/>
          </a:xfrm>
          <a:prstGeom prst="rect">
            <a:avLst/>
          </a:prstGeom>
        </p:spPr>
      </p:pic>
    </p:spTree>
    <p:extLst>
      <p:ext uri="{BB962C8B-B14F-4D97-AF65-F5344CB8AC3E}">
        <p14:creationId xmlns:p14="http://schemas.microsoft.com/office/powerpoint/2010/main" val="6044425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784350"/>
          </a:xfrm>
        </p:spPr>
        <p:txBody>
          <a:bodyPr/>
          <a:lstStyle/>
          <a:p>
            <a:r>
              <a:rPr lang="en-US" sz="3200" u="sng" dirty="0">
                <a:solidFill>
                  <a:srgbClr val="D60000"/>
                </a:solidFill>
              </a:rPr>
              <a:t>RED</a:t>
            </a:r>
            <a:r>
              <a:rPr lang="en-US" sz="3200" dirty="0">
                <a:solidFill>
                  <a:srgbClr val="D60000"/>
                </a:solidFill>
              </a:rPr>
              <a:t>:</a:t>
            </a:r>
            <a:r>
              <a:rPr lang="en-US" sz="3200" u="sng" dirty="0">
                <a:solidFill>
                  <a:srgbClr val="D60000"/>
                </a:solidFill>
              </a:rPr>
              <a:t>151-200 </a:t>
            </a:r>
            <a:r>
              <a:rPr lang="en-US" sz="3200" dirty="0">
                <a:solidFill>
                  <a:srgbClr val="D60000"/>
                </a:solidFill>
              </a:rPr>
              <a:t>is </a:t>
            </a:r>
            <a:r>
              <a:rPr lang="en-US" sz="3200" u="sng" dirty="0">
                <a:solidFill>
                  <a:srgbClr val="D60000"/>
                </a:solidFill>
              </a:rPr>
              <a:t>UNHEALTHY</a:t>
            </a:r>
            <a:r>
              <a:rPr lang="en-US" sz="3200" dirty="0">
                <a:solidFill>
                  <a:srgbClr val="D60000"/>
                </a:solidFill>
              </a:rPr>
              <a:t>. </a:t>
            </a:r>
            <a:endParaRPr lang="en-US" sz="3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86200" y="3048000"/>
            <a:ext cx="4714276" cy="2682534"/>
          </a:xfrm>
        </p:spPr>
      </p:pic>
      <p:sp>
        <p:nvSpPr>
          <p:cNvPr id="4" name="Text Placeholder 3"/>
          <p:cNvSpPr>
            <a:spLocks noGrp="1"/>
          </p:cNvSpPr>
          <p:nvPr>
            <p:ph type="body" sz="half" idx="2"/>
          </p:nvPr>
        </p:nvSpPr>
        <p:spPr>
          <a:xfrm>
            <a:off x="457200" y="2209800"/>
            <a:ext cx="3008313" cy="3916363"/>
          </a:xfrm>
        </p:spPr>
        <p:txBody>
          <a:bodyPr/>
          <a:lstStyle/>
          <a:p>
            <a:pPr marL="171450" lvl="1" indent="-171450">
              <a:buFont typeface="Arial" panose="020B0604020202020204" pitchFamily="34" charset="0"/>
              <a:buChar char="−"/>
            </a:pPr>
            <a:r>
              <a:rPr lang="en-US" sz="2800" dirty="0">
                <a:solidFill>
                  <a:srgbClr val="D60000"/>
                </a:solidFill>
              </a:rPr>
              <a:t>Everyone may begin to experience health effects. Members of sensitive groups may experience more serious health effects.</a:t>
            </a:r>
          </a:p>
          <a:p>
            <a:endParaRPr lang="en-US" dirty="0"/>
          </a:p>
        </p:txBody>
      </p:sp>
      <p:sp>
        <p:nvSpPr>
          <p:cNvPr id="8" name="Title 1"/>
          <p:cNvSpPr txBox="1">
            <a:spLocks/>
          </p:cNvSpPr>
          <p:nvPr/>
        </p:nvSpPr>
        <p:spPr>
          <a:xfrm>
            <a:off x="3733800" y="533400"/>
            <a:ext cx="4952999" cy="1524000"/>
          </a:xfrm>
          <a:prstGeom prst="rect">
            <a:avLst/>
          </a:prstGeom>
        </p:spPr>
        <p:txBody>
          <a:bodyPr vert="horz" anchor="b"/>
          <a:lstStyle>
            <a:lvl1pPr algn="l" rtl="0" eaLnBrk="0" fontAlgn="base" hangingPunct="0">
              <a:spcBef>
                <a:spcPct val="0"/>
              </a:spcBef>
              <a:spcAft>
                <a:spcPct val="0"/>
              </a:spcAft>
              <a:defRPr sz="2000" b="1">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Arial" pitchFamily="-65" charset="0"/>
                <a:ea typeface="ＭＳ Ｐゴシック" pitchFamily="34" charset="-128"/>
              </a:defRPr>
            </a:lvl2pPr>
            <a:lvl3pPr algn="ctr" rtl="0" eaLnBrk="0" fontAlgn="base" hangingPunct="0">
              <a:spcBef>
                <a:spcPct val="0"/>
              </a:spcBef>
              <a:spcAft>
                <a:spcPct val="0"/>
              </a:spcAft>
              <a:defRPr sz="4400">
                <a:solidFill>
                  <a:schemeClr val="tx2"/>
                </a:solidFill>
                <a:latin typeface="Arial" pitchFamily="-65" charset="0"/>
                <a:ea typeface="ＭＳ Ｐゴシック" pitchFamily="34" charset="-128"/>
              </a:defRPr>
            </a:lvl3pPr>
            <a:lvl4pPr algn="ctr" rtl="0" eaLnBrk="0" fontAlgn="base" hangingPunct="0">
              <a:spcBef>
                <a:spcPct val="0"/>
              </a:spcBef>
              <a:spcAft>
                <a:spcPct val="0"/>
              </a:spcAft>
              <a:defRPr sz="4400">
                <a:solidFill>
                  <a:schemeClr val="tx2"/>
                </a:solidFill>
                <a:latin typeface="Arial" pitchFamily="-65" charset="0"/>
                <a:ea typeface="ＭＳ Ｐゴシック" pitchFamily="34" charset="-128"/>
              </a:defRPr>
            </a:lvl4pPr>
            <a:lvl5pPr algn="ctr" rtl="0" eaLnBrk="0" fontAlgn="base" hangingPunct="0">
              <a:spcBef>
                <a:spcPct val="0"/>
              </a:spcBef>
              <a:spcAft>
                <a:spcPct val="0"/>
              </a:spcAft>
              <a:defRPr sz="4400">
                <a:solidFill>
                  <a:schemeClr val="tx2"/>
                </a:solidFill>
                <a:latin typeface="Arial" pitchFamily="-65" charset="0"/>
                <a:ea typeface="ＭＳ Ｐゴシック" pitchFamily="34" charset="-128"/>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a:lstStyle>
          <a:p>
            <a:pPr algn="ctr"/>
            <a:r>
              <a:rPr lang="en-US" sz="4400" kern="0" smtClean="0"/>
              <a:t>How does the AQI Work?</a:t>
            </a:r>
            <a:endParaRPr lang="en-US" sz="4400" kern="0" dirty="0"/>
          </a:p>
        </p:txBody>
      </p:sp>
      <p:pic>
        <p:nvPicPr>
          <p:cNvPr id="9" name="Picture 3"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spTree>
    <p:extLst>
      <p:ext uri="{BB962C8B-B14F-4D97-AF65-F5344CB8AC3E}">
        <p14:creationId xmlns:p14="http://schemas.microsoft.com/office/powerpoint/2010/main" val="1168123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sz="4400" dirty="0" smtClean="0"/>
              <a:t>How does the AQI Work?</a:t>
            </a:r>
            <a:endParaRPr lang="en-US" sz="4400" dirty="0"/>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609600" y="2326906"/>
            <a:ext cx="3837699" cy="3388094"/>
          </a:xfrm>
        </p:spPr>
      </p:pic>
      <p:sp>
        <p:nvSpPr>
          <p:cNvPr id="4" name="Content Placeholder 3"/>
          <p:cNvSpPr>
            <a:spLocks noGrp="1"/>
          </p:cNvSpPr>
          <p:nvPr>
            <p:ph sz="half" idx="2"/>
          </p:nvPr>
        </p:nvSpPr>
        <p:spPr/>
        <p:txBody>
          <a:bodyPr/>
          <a:lstStyle/>
          <a:p>
            <a:r>
              <a:rPr lang="en-US" sz="3200" b="1" u="sng" dirty="0" smtClean="0">
                <a:solidFill>
                  <a:srgbClr val="7030A0"/>
                </a:solidFill>
              </a:rPr>
              <a:t>PURPLE</a:t>
            </a:r>
            <a:r>
              <a:rPr lang="en-US" sz="3200" dirty="0" smtClean="0">
                <a:solidFill>
                  <a:srgbClr val="7030A0"/>
                </a:solidFill>
              </a:rPr>
              <a:t>: </a:t>
            </a:r>
            <a:r>
              <a:rPr lang="en-US" sz="3200" b="1" u="sng" dirty="0" smtClean="0">
                <a:solidFill>
                  <a:srgbClr val="7030A0"/>
                </a:solidFill>
              </a:rPr>
              <a:t>201 to 300</a:t>
            </a:r>
            <a:r>
              <a:rPr lang="en-US" sz="3200" dirty="0" smtClean="0">
                <a:solidFill>
                  <a:srgbClr val="7030A0"/>
                </a:solidFill>
              </a:rPr>
              <a:t>is </a:t>
            </a:r>
            <a:r>
              <a:rPr lang="en-US" sz="3200" b="1" u="sng" dirty="0" smtClean="0">
                <a:solidFill>
                  <a:srgbClr val="7030A0"/>
                </a:solidFill>
              </a:rPr>
              <a:t>VERY UNHEALTHY</a:t>
            </a:r>
            <a:r>
              <a:rPr lang="en-US" sz="3200" dirty="0" smtClean="0">
                <a:solidFill>
                  <a:srgbClr val="7030A0"/>
                </a:solidFill>
              </a:rPr>
              <a:t>. </a:t>
            </a:r>
          </a:p>
          <a:p>
            <a:pPr lvl="1"/>
            <a:r>
              <a:rPr lang="en-US" sz="2800" dirty="0" smtClean="0">
                <a:solidFill>
                  <a:srgbClr val="7030A0"/>
                </a:solidFill>
              </a:rPr>
              <a:t>This </a:t>
            </a:r>
            <a:r>
              <a:rPr lang="en-US" sz="2800" dirty="0">
                <a:solidFill>
                  <a:srgbClr val="7030A0"/>
                </a:solidFill>
              </a:rPr>
              <a:t>would trigger a health alert signifying that everyone may experience more serious health effects.</a:t>
            </a:r>
          </a:p>
          <a:p>
            <a:endParaRPr lang="en-US" dirty="0"/>
          </a:p>
        </p:txBody>
      </p:sp>
    </p:spTree>
    <p:extLst>
      <p:ext uri="{BB962C8B-B14F-4D97-AF65-F5344CB8AC3E}">
        <p14:creationId xmlns:p14="http://schemas.microsoft.com/office/powerpoint/2010/main" val="602841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19351" y="2590800"/>
            <a:ext cx="3391249" cy="3200400"/>
          </a:xfrm>
          <a:prstGeom prst="rect">
            <a:avLst/>
          </a:prstGeom>
        </p:spPr>
      </p:pic>
      <p:pic>
        <p:nvPicPr>
          <p:cNvPr id="5122" name="Picture 3" descr="CCA-logo-4c-transparent-hi-res"/>
          <p:cNvPicPr>
            <a:picLocks noChangeAspect="1" noChangeArrowheads="1"/>
          </p:cNvPicPr>
          <p:nvPr/>
        </p:nvPicPr>
        <p:blipFill>
          <a:blip r:embed="rId4"/>
          <a:srcRect/>
          <a:stretch>
            <a:fillRect/>
          </a:stretch>
        </p:blipFill>
        <p:spPr bwMode="auto">
          <a:xfrm>
            <a:off x="7543800" y="6229350"/>
            <a:ext cx="1485900" cy="55245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sz="4400" dirty="0" smtClean="0"/>
              <a:t>How does the AQI Work?</a:t>
            </a:r>
            <a:endParaRPr lang="en-US" sz="4400" dirty="0"/>
          </a:p>
        </p:txBody>
      </p:sp>
      <p:sp>
        <p:nvSpPr>
          <p:cNvPr id="3" name="Content Placeholder 2"/>
          <p:cNvSpPr>
            <a:spLocks noGrp="1"/>
          </p:cNvSpPr>
          <p:nvPr>
            <p:ph sz="half" idx="1"/>
          </p:nvPr>
        </p:nvSpPr>
        <p:spPr>
          <a:xfrm>
            <a:off x="457200" y="1600201"/>
            <a:ext cx="8229600" cy="1143000"/>
          </a:xfrm>
        </p:spPr>
        <p:txBody>
          <a:bodyPr/>
          <a:lstStyle/>
          <a:p>
            <a:r>
              <a:rPr lang="en-US" sz="3200" b="1" u="sng" dirty="0" smtClean="0">
                <a:solidFill>
                  <a:srgbClr val="A85400"/>
                </a:solidFill>
              </a:rPr>
              <a:t>MAROON</a:t>
            </a:r>
            <a:r>
              <a:rPr lang="en-US" sz="3200" dirty="0" smtClean="0">
                <a:solidFill>
                  <a:srgbClr val="A85400"/>
                </a:solidFill>
              </a:rPr>
              <a:t>: an AQI that is more than </a:t>
            </a:r>
            <a:r>
              <a:rPr lang="en-US" sz="3200" b="1" u="sng" dirty="0" smtClean="0">
                <a:solidFill>
                  <a:srgbClr val="A85400"/>
                </a:solidFill>
              </a:rPr>
              <a:t>300</a:t>
            </a:r>
            <a:r>
              <a:rPr lang="en-US" sz="3200" dirty="0" smtClean="0">
                <a:solidFill>
                  <a:srgbClr val="A85400"/>
                </a:solidFill>
              </a:rPr>
              <a:t> is </a:t>
            </a:r>
            <a:r>
              <a:rPr lang="en-US" sz="3200" b="1" u="sng" dirty="0" smtClean="0">
                <a:solidFill>
                  <a:srgbClr val="A85400"/>
                </a:solidFill>
              </a:rPr>
              <a:t>HAZARDOUS</a:t>
            </a:r>
            <a:r>
              <a:rPr lang="en-US" sz="3200" dirty="0" smtClean="0">
                <a:solidFill>
                  <a:srgbClr val="A85400"/>
                </a:solidFill>
              </a:rPr>
              <a:t>.</a:t>
            </a:r>
          </a:p>
        </p:txBody>
      </p:sp>
      <p:sp>
        <p:nvSpPr>
          <p:cNvPr id="5" name="Rectangle 4"/>
          <p:cNvSpPr/>
          <p:nvPr/>
        </p:nvSpPr>
        <p:spPr>
          <a:xfrm>
            <a:off x="533400" y="2936141"/>
            <a:ext cx="4191000" cy="3293209"/>
          </a:xfrm>
          <a:prstGeom prst="rect">
            <a:avLst/>
          </a:prstGeom>
        </p:spPr>
        <p:txBody>
          <a:bodyPr wrap="square">
            <a:spAutoFit/>
          </a:bodyPr>
          <a:lstStyle/>
          <a:p>
            <a:pPr marL="800100" lvl="2" indent="-342900">
              <a:buFont typeface="Arial" panose="020B0604020202020204" pitchFamily="34" charset="0"/>
              <a:buChar char="−"/>
            </a:pPr>
            <a:r>
              <a:rPr lang="en-US" sz="2600" b="0" dirty="0" smtClean="0">
                <a:solidFill>
                  <a:srgbClr val="A85400"/>
                </a:solidFill>
              </a:rPr>
              <a:t>This </a:t>
            </a:r>
            <a:r>
              <a:rPr lang="en-US" sz="2600" b="0" dirty="0">
                <a:solidFill>
                  <a:srgbClr val="A85400"/>
                </a:solidFill>
              </a:rPr>
              <a:t>would trigger a health warning of emergency conditions. The entire population is more likely to be </a:t>
            </a:r>
            <a:r>
              <a:rPr lang="en-US" sz="2600" b="0" dirty="0" smtClean="0">
                <a:solidFill>
                  <a:srgbClr val="A85400"/>
                </a:solidFill>
              </a:rPr>
              <a:t>affected.</a:t>
            </a:r>
          </a:p>
          <a:p>
            <a:pPr marL="800100" lvl="2" indent="-342900">
              <a:buFont typeface="Arial" panose="020B0604020202020204" pitchFamily="34" charset="0"/>
              <a:buChar char="−"/>
            </a:pPr>
            <a:r>
              <a:rPr lang="en-US" sz="2600" b="0" dirty="0" smtClean="0">
                <a:solidFill>
                  <a:srgbClr val="A85400"/>
                </a:solidFill>
              </a:rPr>
              <a:t>Maroon warnings </a:t>
            </a:r>
            <a:r>
              <a:rPr lang="en-US" sz="2600" b="0" dirty="0">
                <a:solidFill>
                  <a:srgbClr val="A85400"/>
                </a:solidFill>
              </a:rPr>
              <a:t>are rare.</a:t>
            </a:r>
          </a:p>
        </p:txBody>
      </p:sp>
    </p:spTree>
    <p:extLst>
      <p:ext uri="{BB962C8B-B14F-4D97-AF65-F5344CB8AC3E}">
        <p14:creationId xmlns:p14="http://schemas.microsoft.com/office/powerpoint/2010/main" val="716597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Air Quality Index</a:t>
            </a:r>
            <a:endParaRPr lang="en-US" dirty="0"/>
          </a:p>
        </p:txBody>
      </p:sp>
      <p:sp>
        <p:nvSpPr>
          <p:cNvPr id="7" name="Subtitle 6"/>
          <p:cNvSpPr>
            <a:spLocks noGrp="1"/>
          </p:cNvSpPr>
          <p:nvPr>
            <p:ph type="subTitle" idx="1"/>
          </p:nvPr>
        </p:nvSpPr>
        <p:spPr/>
        <p:txBody>
          <a:bodyPr/>
          <a:lstStyle/>
          <a:p>
            <a:r>
              <a:rPr lang="en-US" sz="4400" dirty="0" smtClean="0"/>
              <a:t>How can I use the index?</a:t>
            </a:r>
            <a:endParaRPr lang="en-US" sz="4400" dirty="0"/>
          </a:p>
        </p:txBody>
      </p:sp>
      <p:pic>
        <p:nvPicPr>
          <p:cNvPr id="4" name="Picture 2"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pic>
        <p:nvPicPr>
          <p:cNvPr id="8" name="Content Placeholder 6" descr="air_quality_index.gif"/>
          <p:cNvPicPr>
            <a:picLocks/>
          </p:cNvPicPr>
          <p:nvPr/>
        </p:nvPicPr>
        <p:blipFill>
          <a:blip r:embed="rId4" cstate="print"/>
          <a:srcRect b="53934"/>
          <a:stretch>
            <a:fillRect/>
          </a:stretch>
        </p:blipFill>
        <p:spPr>
          <a:xfrm>
            <a:off x="2286000" y="914400"/>
            <a:ext cx="4495800" cy="266779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How do I protect my health?</a:t>
            </a:r>
            <a:endParaRPr lang="en-US" dirty="0"/>
          </a:p>
        </p:txBody>
      </p:sp>
      <p:sp>
        <p:nvSpPr>
          <p:cNvPr id="8" name="Content Placeholder 7"/>
          <p:cNvSpPr>
            <a:spLocks noGrp="1"/>
          </p:cNvSpPr>
          <p:nvPr>
            <p:ph sz="half" idx="2"/>
          </p:nvPr>
        </p:nvSpPr>
        <p:spPr>
          <a:xfrm>
            <a:off x="4572000" y="1295400"/>
            <a:ext cx="4343400" cy="4933950"/>
          </a:xfrm>
        </p:spPr>
        <p:txBody>
          <a:bodyPr/>
          <a:lstStyle/>
          <a:p>
            <a:r>
              <a:rPr lang="en-US" dirty="0" smtClean="0"/>
              <a:t>Lets you know if you or your family is at risk</a:t>
            </a:r>
          </a:p>
          <a:p>
            <a:pPr marL="0" indent="0">
              <a:buNone/>
            </a:pPr>
            <a:endParaRPr lang="en-US" dirty="0" smtClean="0"/>
          </a:p>
          <a:p>
            <a:r>
              <a:rPr lang="en-US" dirty="0" smtClean="0"/>
              <a:t>You can then plan the activities for your day</a:t>
            </a:r>
          </a:p>
          <a:p>
            <a:endParaRPr lang="en-US" dirty="0" smtClean="0"/>
          </a:p>
          <a:p>
            <a:r>
              <a:rPr lang="en-US" dirty="0" smtClean="0"/>
              <a:t>If necessary, you can also limit the amount of time you spend outdoors</a:t>
            </a:r>
            <a:endParaRPr lang="en-US" dirty="0"/>
          </a:p>
        </p:txBody>
      </p:sp>
      <p:pic>
        <p:nvPicPr>
          <p:cNvPr id="4" name="Picture 2"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pic>
        <p:nvPicPr>
          <p:cNvPr id="9" name="Content Placeholder 8" descr="AQI Today 6.10.14.jpg"/>
          <p:cNvPicPr>
            <a:picLocks noGrp="1"/>
          </p:cNvPicPr>
          <p:nvPr>
            <p:ph sz="half" idx="1"/>
          </p:nvPr>
        </p:nvPicPr>
        <p:blipFill rotWithShape="1">
          <a:blip r:embed="rId4" cstate="print"/>
          <a:srcRect l="59036" t="39939" r="2800" b="-221"/>
          <a:stretch/>
        </p:blipFill>
        <p:spPr>
          <a:xfrm>
            <a:off x="493594" y="1512343"/>
            <a:ext cx="3773606" cy="46598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sz="4400" dirty="0" smtClean="0"/>
              <a:t>Sensitive Populations</a:t>
            </a:r>
            <a:endParaRPr lang="en-US" sz="4400" dirty="0"/>
          </a:p>
        </p:txBody>
      </p:sp>
      <p:pic>
        <p:nvPicPr>
          <p:cNvPr id="13" name="Content Placeholder 12"/>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2653" t="8100" r="29225" b="1335"/>
          <a:stretch/>
        </p:blipFill>
        <p:spPr>
          <a:xfrm>
            <a:off x="381000" y="1219200"/>
            <a:ext cx="2527111" cy="2227632"/>
          </a:xfrm>
        </p:spPr>
      </p:pic>
      <p:sp>
        <p:nvSpPr>
          <p:cNvPr id="7" name="Text Placeholder 6"/>
          <p:cNvSpPr>
            <a:spLocks noGrp="1"/>
          </p:cNvSpPr>
          <p:nvPr>
            <p:ph type="body" idx="1"/>
          </p:nvPr>
        </p:nvSpPr>
        <p:spPr>
          <a:xfrm>
            <a:off x="457200" y="1196560"/>
            <a:ext cx="2362200" cy="522287"/>
          </a:xfrm>
        </p:spPr>
        <p:txBody>
          <a:bodyPr/>
          <a:lstStyle/>
          <a:p>
            <a:pPr algn="ctr"/>
            <a:r>
              <a:rPr lang="en-US" dirty="0" smtClean="0"/>
              <a:t>Children</a:t>
            </a:r>
            <a:endParaRPr lang="en-US" dirty="0"/>
          </a:p>
        </p:txBody>
      </p:sp>
      <p:sp>
        <p:nvSpPr>
          <p:cNvPr id="9" name="Text Placeholder 8"/>
          <p:cNvSpPr>
            <a:spLocks noGrp="1"/>
          </p:cNvSpPr>
          <p:nvPr>
            <p:ph type="body" sz="quarter" idx="3"/>
          </p:nvPr>
        </p:nvSpPr>
        <p:spPr>
          <a:xfrm>
            <a:off x="457200" y="3581400"/>
            <a:ext cx="2365375" cy="498475"/>
          </a:xfrm>
        </p:spPr>
        <p:txBody>
          <a:bodyPr/>
          <a:lstStyle/>
          <a:p>
            <a:pPr algn="ctr"/>
            <a:r>
              <a:rPr lang="en-US" dirty="0" smtClean="0"/>
              <a:t>Older Adults</a:t>
            </a:r>
            <a:endParaRPr lang="en-US" dirty="0"/>
          </a:p>
        </p:txBody>
      </p:sp>
      <p:pic>
        <p:nvPicPr>
          <p:cNvPr id="11" name="Content Placeholder 10"/>
          <p:cNvPicPr>
            <a:picLocks noGrp="1" noChangeAspect="1"/>
          </p:cNvPicPr>
          <p:nvPr>
            <p:ph sz="quarter" idx="4"/>
          </p:nvPr>
        </p:nvPicPr>
        <p:blipFill>
          <a:blip r:embed="rId5">
            <a:extLst>
              <a:ext uri="{28A0092B-C50C-407E-A947-70E740481C1C}">
                <a14:useLocalDpi xmlns:a14="http://schemas.microsoft.com/office/drawing/2010/main" val="0"/>
              </a:ext>
            </a:extLst>
          </a:blip>
          <a:stretch>
            <a:fillRect/>
          </a:stretch>
        </p:blipFill>
        <p:spPr>
          <a:xfrm>
            <a:off x="533400" y="4104564"/>
            <a:ext cx="2334665" cy="2088392"/>
          </a:xfr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09020" y="1981200"/>
            <a:ext cx="2860938"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Placeholder 8"/>
          <p:cNvSpPr txBox="1">
            <a:spLocks/>
          </p:cNvSpPr>
          <p:nvPr/>
        </p:nvSpPr>
        <p:spPr>
          <a:xfrm>
            <a:off x="4607799" y="1457704"/>
            <a:ext cx="3063380" cy="498475"/>
          </a:xfrm>
          <a:prstGeom prst="rect">
            <a:avLst/>
          </a:prstGeom>
        </p:spPr>
        <p:txBody>
          <a:bodyPr vert="horz" anchor="b"/>
          <a:lstStyle>
            <a:lvl1pPr marL="0" indent="0" algn="l" rtl="0" eaLnBrk="0" fontAlgn="base" hangingPunct="0">
              <a:spcBef>
                <a:spcPct val="20000"/>
              </a:spcBef>
              <a:spcAft>
                <a:spcPct val="0"/>
              </a:spcAft>
              <a:buNone/>
              <a:defRPr sz="2400" b="1">
                <a:solidFill>
                  <a:schemeClr val="tx1"/>
                </a:solidFill>
                <a:latin typeface="+mn-lt"/>
                <a:ea typeface="ＭＳ Ｐゴシック" pitchFamily="34" charset="-128"/>
                <a:cs typeface="+mn-cs"/>
              </a:defRPr>
            </a:lvl1pPr>
            <a:lvl2pPr marL="457200" indent="0" algn="l" rtl="0" eaLnBrk="0" fontAlgn="base" hangingPunct="0">
              <a:spcBef>
                <a:spcPct val="20000"/>
              </a:spcBef>
              <a:spcAft>
                <a:spcPct val="0"/>
              </a:spcAft>
              <a:buNone/>
              <a:defRPr sz="2000" b="1">
                <a:solidFill>
                  <a:schemeClr val="tx1"/>
                </a:solidFill>
                <a:latin typeface="+mn-lt"/>
                <a:ea typeface="ＭＳ Ｐゴシック" pitchFamily="-65" charset="-128"/>
              </a:defRPr>
            </a:lvl2pPr>
            <a:lvl3pPr marL="914400" indent="0" algn="l" rtl="0" eaLnBrk="0" fontAlgn="base" hangingPunct="0">
              <a:spcBef>
                <a:spcPct val="20000"/>
              </a:spcBef>
              <a:spcAft>
                <a:spcPct val="0"/>
              </a:spcAft>
              <a:buNone/>
              <a:defRPr sz="1800" b="1">
                <a:solidFill>
                  <a:schemeClr val="tx1"/>
                </a:solidFill>
                <a:latin typeface="+mn-lt"/>
                <a:ea typeface="ＭＳ Ｐゴシック" pitchFamily="-65" charset="-128"/>
              </a:defRPr>
            </a:lvl3pPr>
            <a:lvl4pPr marL="1371600" indent="0" algn="l" rtl="0" eaLnBrk="0" fontAlgn="base" hangingPunct="0">
              <a:spcBef>
                <a:spcPct val="20000"/>
              </a:spcBef>
              <a:spcAft>
                <a:spcPct val="0"/>
              </a:spcAft>
              <a:buNone/>
              <a:defRPr sz="1600" b="1">
                <a:solidFill>
                  <a:schemeClr val="tx1"/>
                </a:solidFill>
                <a:latin typeface="+mn-lt"/>
                <a:ea typeface="ＭＳ Ｐゴシック" pitchFamily="-65" charset="-128"/>
              </a:defRPr>
            </a:lvl4pPr>
            <a:lvl5pPr marL="1828800" indent="0" algn="l" rtl="0" eaLnBrk="0" fontAlgn="base" hangingPunct="0">
              <a:spcBef>
                <a:spcPct val="20000"/>
              </a:spcBef>
              <a:spcAft>
                <a:spcPct val="0"/>
              </a:spcAft>
              <a:buNone/>
              <a:defRPr sz="1600" b="1">
                <a:solidFill>
                  <a:schemeClr val="tx1"/>
                </a:solidFill>
                <a:latin typeface="+mn-lt"/>
                <a:ea typeface="ＭＳ Ｐゴシック" pitchFamily="-65" charset="-128"/>
              </a:defRPr>
            </a:lvl5pPr>
            <a:lvl6pPr marL="2286000" indent="0" algn="l" rtl="0" fontAlgn="base">
              <a:spcBef>
                <a:spcPct val="20000"/>
              </a:spcBef>
              <a:spcAft>
                <a:spcPct val="0"/>
              </a:spcAft>
              <a:buNone/>
              <a:defRPr sz="1600" b="1">
                <a:solidFill>
                  <a:schemeClr val="tx1"/>
                </a:solidFill>
                <a:latin typeface="+mn-lt"/>
                <a:ea typeface="ＭＳ Ｐゴシック" pitchFamily="-65" charset="-128"/>
              </a:defRPr>
            </a:lvl6pPr>
            <a:lvl7pPr marL="2743200" indent="0" algn="l" rtl="0" fontAlgn="base">
              <a:spcBef>
                <a:spcPct val="20000"/>
              </a:spcBef>
              <a:spcAft>
                <a:spcPct val="0"/>
              </a:spcAft>
              <a:buNone/>
              <a:defRPr sz="1600" b="1">
                <a:solidFill>
                  <a:schemeClr val="tx1"/>
                </a:solidFill>
                <a:latin typeface="+mn-lt"/>
                <a:ea typeface="ＭＳ Ｐゴシック" pitchFamily="-65" charset="-128"/>
              </a:defRPr>
            </a:lvl7pPr>
            <a:lvl8pPr marL="3200400" indent="0" algn="l" rtl="0" fontAlgn="base">
              <a:spcBef>
                <a:spcPct val="20000"/>
              </a:spcBef>
              <a:spcAft>
                <a:spcPct val="0"/>
              </a:spcAft>
              <a:buNone/>
              <a:defRPr sz="1600" b="1">
                <a:solidFill>
                  <a:schemeClr val="tx1"/>
                </a:solidFill>
                <a:latin typeface="+mn-lt"/>
                <a:ea typeface="ＭＳ Ｐゴシック" pitchFamily="-65" charset="-128"/>
              </a:defRPr>
            </a:lvl8pPr>
            <a:lvl9pPr marL="3657600" indent="0" algn="l" rtl="0" fontAlgn="base">
              <a:spcBef>
                <a:spcPct val="20000"/>
              </a:spcBef>
              <a:spcAft>
                <a:spcPct val="0"/>
              </a:spcAft>
              <a:buNone/>
              <a:defRPr sz="1600" b="1">
                <a:solidFill>
                  <a:schemeClr val="tx1"/>
                </a:solidFill>
                <a:latin typeface="+mn-lt"/>
                <a:ea typeface="ＭＳ Ｐゴシック" pitchFamily="-65" charset="-128"/>
              </a:defRPr>
            </a:lvl9pPr>
          </a:lstStyle>
          <a:p>
            <a:pPr algn="ctr"/>
            <a:r>
              <a:rPr lang="en-US" kern="0" dirty="0" smtClean="0"/>
              <a:t>Pregnant Women</a:t>
            </a:r>
          </a:p>
        </p:txBody>
      </p:sp>
    </p:spTree>
    <p:extLst>
      <p:ext uri="{BB962C8B-B14F-4D97-AF65-F5344CB8AC3E}">
        <p14:creationId xmlns:p14="http://schemas.microsoft.com/office/powerpoint/2010/main" val="6105671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4" name="Content Placeholder 3"/>
          <p:cNvSpPr>
            <a:spLocks noGrp="1"/>
          </p:cNvSpPr>
          <p:nvPr>
            <p:ph sz="half" idx="2"/>
          </p:nvPr>
        </p:nvSpPr>
        <p:spPr>
          <a:xfrm>
            <a:off x="1295400" y="1295400"/>
            <a:ext cx="6553200" cy="4525963"/>
          </a:xfrm>
        </p:spPr>
        <p:txBody>
          <a:bodyPr/>
          <a:lstStyle/>
          <a:p>
            <a:r>
              <a:rPr lang="en-US" dirty="0" smtClean="0"/>
              <a:t>What is the AQI?</a:t>
            </a:r>
          </a:p>
          <a:p>
            <a:pPr marL="0" indent="0">
              <a:buNone/>
            </a:pPr>
            <a:endParaRPr lang="en-US" dirty="0" smtClean="0"/>
          </a:p>
          <a:p>
            <a:r>
              <a:rPr lang="en-US" dirty="0" smtClean="0"/>
              <a:t>How does AQI work?</a:t>
            </a:r>
          </a:p>
          <a:p>
            <a:endParaRPr lang="en-US" dirty="0" smtClean="0"/>
          </a:p>
          <a:p>
            <a:r>
              <a:rPr lang="en-US" dirty="0" smtClean="0"/>
              <a:t>Where can I find the AQI?</a:t>
            </a:r>
          </a:p>
          <a:p>
            <a:endParaRPr lang="en-US" dirty="0" smtClean="0"/>
          </a:p>
          <a:p>
            <a:r>
              <a:rPr lang="en-US" dirty="0" smtClean="0"/>
              <a:t>How can I use the AQI?</a:t>
            </a:r>
          </a:p>
        </p:txBody>
      </p:sp>
    </p:spTree>
    <p:extLst>
      <p:ext uri="{BB962C8B-B14F-4D97-AF65-F5344CB8AC3E}">
        <p14:creationId xmlns:p14="http://schemas.microsoft.com/office/powerpoint/2010/main" val="1766781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sz="4400" dirty="0" smtClean="0"/>
              <a:t>Sensitive Populations</a:t>
            </a:r>
            <a:endParaRPr lang="en-US" sz="4400" dirty="0"/>
          </a:p>
        </p:txBody>
      </p:sp>
      <p:sp>
        <p:nvSpPr>
          <p:cNvPr id="7" name="Text Placeholder 6"/>
          <p:cNvSpPr>
            <a:spLocks noGrp="1"/>
          </p:cNvSpPr>
          <p:nvPr>
            <p:ph type="body" idx="1"/>
          </p:nvPr>
        </p:nvSpPr>
        <p:spPr/>
        <p:txBody>
          <a:bodyPr/>
          <a:lstStyle/>
          <a:p>
            <a:pPr algn="ctr"/>
            <a:r>
              <a:rPr lang="en-US" dirty="0" smtClean="0"/>
              <a:t>Lung &amp; Heart Disease</a:t>
            </a:r>
            <a:endParaRPr lang="en-US" dirty="0"/>
          </a:p>
        </p:txBody>
      </p:sp>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33400" y="2286002"/>
            <a:ext cx="3810000" cy="3810000"/>
          </a:xfrm>
        </p:spPr>
      </p:pic>
      <p:sp>
        <p:nvSpPr>
          <p:cNvPr id="9" name="Text Placeholder 8"/>
          <p:cNvSpPr>
            <a:spLocks noGrp="1"/>
          </p:cNvSpPr>
          <p:nvPr>
            <p:ph type="body" sz="quarter" idx="3"/>
          </p:nvPr>
        </p:nvSpPr>
        <p:spPr/>
        <p:txBody>
          <a:bodyPr/>
          <a:lstStyle/>
          <a:p>
            <a:pPr algn="ctr"/>
            <a:r>
              <a:rPr lang="en-US" dirty="0" smtClean="0"/>
              <a:t>People Active Outdoors </a:t>
            </a:r>
            <a:endParaRPr lang="en-US" dirty="0"/>
          </a:p>
        </p:txBody>
      </p:sp>
      <p:pic>
        <p:nvPicPr>
          <p:cNvPr id="16" name="Content Placeholder 15"/>
          <p:cNvPicPr>
            <a:picLocks noGrp="1" noChangeAspect="1"/>
          </p:cNvPicPr>
          <p:nvPr>
            <p:ph sz="quarter" idx="4"/>
          </p:nvPr>
        </p:nvPicPr>
        <p:blipFill rotWithShape="1">
          <a:blip r:embed="rId5">
            <a:extLst>
              <a:ext uri="{28A0092B-C50C-407E-A947-70E740481C1C}">
                <a14:useLocalDpi xmlns:a14="http://schemas.microsoft.com/office/drawing/2010/main" val="0"/>
              </a:ext>
            </a:extLst>
          </a:blip>
          <a:srcRect l="1536" t="1828" r="34343" b="1127"/>
          <a:stretch/>
        </p:blipFill>
        <p:spPr>
          <a:xfrm>
            <a:off x="4954137" y="2286000"/>
            <a:ext cx="3643953" cy="3623481"/>
          </a:xfrm>
        </p:spPr>
      </p:pic>
    </p:spTree>
    <p:extLst>
      <p:ext uri="{BB962C8B-B14F-4D97-AF65-F5344CB8AC3E}">
        <p14:creationId xmlns:p14="http://schemas.microsoft.com/office/powerpoint/2010/main" val="22175609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Air Quality Index</a:t>
            </a:r>
            <a:endParaRPr lang="en-US" dirty="0"/>
          </a:p>
        </p:txBody>
      </p:sp>
      <p:sp>
        <p:nvSpPr>
          <p:cNvPr id="7" name="Subtitle 6"/>
          <p:cNvSpPr>
            <a:spLocks noGrp="1"/>
          </p:cNvSpPr>
          <p:nvPr>
            <p:ph type="subTitle" idx="1"/>
          </p:nvPr>
        </p:nvSpPr>
        <p:spPr/>
        <p:txBody>
          <a:bodyPr/>
          <a:lstStyle/>
          <a:p>
            <a:r>
              <a:rPr lang="en-US" sz="4400" dirty="0" smtClean="0"/>
              <a:t>Where can I find the index?</a:t>
            </a:r>
            <a:endParaRPr lang="en-US" sz="4400" dirty="0"/>
          </a:p>
        </p:txBody>
      </p:sp>
      <p:pic>
        <p:nvPicPr>
          <p:cNvPr id="4" name="Picture 2"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pic>
        <p:nvPicPr>
          <p:cNvPr id="8" name="Content Placeholder 6" descr="air_quality_index.gif"/>
          <p:cNvPicPr>
            <a:picLocks/>
          </p:cNvPicPr>
          <p:nvPr/>
        </p:nvPicPr>
        <p:blipFill>
          <a:blip r:embed="rId4" cstate="print"/>
          <a:srcRect b="53934"/>
          <a:stretch>
            <a:fillRect/>
          </a:stretch>
        </p:blipFill>
        <p:spPr>
          <a:xfrm>
            <a:off x="2286000" y="914400"/>
            <a:ext cx="4495800" cy="266779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Where can I find the AQI?</a:t>
            </a:r>
            <a:endParaRPr lang="en-US" dirty="0"/>
          </a:p>
        </p:txBody>
      </p:sp>
      <p:sp>
        <p:nvSpPr>
          <p:cNvPr id="10" name="Content Placeholder 9"/>
          <p:cNvSpPr>
            <a:spLocks noGrp="1"/>
          </p:cNvSpPr>
          <p:nvPr>
            <p:ph idx="1"/>
          </p:nvPr>
        </p:nvSpPr>
        <p:spPr>
          <a:ln>
            <a:solidFill>
              <a:schemeClr val="accent1"/>
            </a:solidFill>
          </a:ln>
        </p:spPr>
        <p:txBody>
          <a:bodyPr/>
          <a:lstStyle/>
          <a:p>
            <a:r>
              <a:rPr lang="en-US" dirty="0" smtClean="0"/>
              <a:t>You can find the AQI in the following places.</a:t>
            </a:r>
            <a:endParaRPr lang="en-US" dirty="0" smtClean="0">
              <a:hlinkClick r:id="rId3"/>
            </a:endParaRPr>
          </a:p>
          <a:p>
            <a:pPr lvl="1"/>
            <a:r>
              <a:rPr lang="en-US" dirty="0" smtClean="0"/>
              <a:t>Online</a:t>
            </a:r>
          </a:p>
          <a:p>
            <a:pPr lvl="1"/>
            <a:r>
              <a:rPr lang="en-US" dirty="0" smtClean="0"/>
              <a:t>Via email</a:t>
            </a:r>
          </a:p>
          <a:p>
            <a:pPr lvl="1"/>
            <a:r>
              <a:rPr lang="en-US" dirty="0" smtClean="0"/>
              <a:t>Local </a:t>
            </a:r>
            <a:r>
              <a:rPr lang="en-US" dirty="0"/>
              <a:t>n</a:t>
            </a:r>
            <a:r>
              <a:rPr lang="en-US" dirty="0" smtClean="0"/>
              <a:t>ews paper</a:t>
            </a:r>
          </a:p>
          <a:p>
            <a:pPr lvl="1"/>
            <a:r>
              <a:rPr lang="en-US" dirty="0" smtClean="0"/>
              <a:t>Local news</a:t>
            </a:r>
          </a:p>
          <a:p>
            <a:pPr lvl="1"/>
            <a:r>
              <a:rPr lang="en-US" dirty="0" smtClean="0"/>
              <a:t>On your smart phone</a:t>
            </a:r>
          </a:p>
        </p:txBody>
      </p:sp>
      <p:pic>
        <p:nvPicPr>
          <p:cNvPr id="4" name="Picture 2" descr="CCA-logo-4c-transparent-hi-res"/>
          <p:cNvPicPr>
            <a:picLocks noChangeAspect="1" noChangeArrowheads="1"/>
          </p:cNvPicPr>
          <p:nvPr/>
        </p:nvPicPr>
        <p:blipFill>
          <a:blip r:embed="rId4"/>
          <a:srcRect/>
          <a:stretch>
            <a:fillRect/>
          </a:stretch>
        </p:blipFill>
        <p:spPr bwMode="auto">
          <a:xfrm>
            <a:off x="7543800" y="6229350"/>
            <a:ext cx="1485900" cy="552450"/>
          </a:xfrm>
          <a:prstGeom prst="rect">
            <a:avLst/>
          </a:prstGeom>
          <a:noFill/>
          <a:ln w="9525">
            <a:noFill/>
            <a:miter lim="800000"/>
            <a:headEnd/>
            <a:tailEnd/>
          </a:ln>
        </p:spPr>
      </p:pic>
    </p:spTree>
    <p:extLst>
      <p:ext uri="{BB962C8B-B14F-4D97-AF65-F5344CB8AC3E}">
        <p14:creationId xmlns:p14="http://schemas.microsoft.com/office/powerpoint/2010/main" val="780374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Online: </a:t>
            </a:r>
            <a:r>
              <a:rPr lang="en-US" dirty="0" smtClean="0">
                <a:hlinkClick r:id="rId3"/>
              </a:rPr>
              <a:t>www.airnow.gov</a:t>
            </a:r>
            <a:endParaRPr lang="en-US" dirty="0"/>
          </a:p>
        </p:txBody>
      </p:sp>
      <p:pic>
        <p:nvPicPr>
          <p:cNvPr id="11" name="Picture Placeholder 10" descr="AQI Today 6.10.14.jpg"/>
          <p:cNvPicPr>
            <a:picLocks noGrp="1"/>
          </p:cNvPicPr>
          <p:nvPr>
            <p:ph idx="1"/>
          </p:nvPr>
        </p:nvPicPr>
        <p:blipFill>
          <a:blip r:embed="rId4" cstate="print"/>
          <a:stretch>
            <a:fillRect/>
          </a:stretch>
        </p:blipFill>
        <p:spPr>
          <a:xfrm>
            <a:off x="1585460" y="1371600"/>
            <a:ext cx="6110740" cy="4648200"/>
          </a:xfrm>
        </p:spPr>
      </p:pic>
      <p:pic>
        <p:nvPicPr>
          <p:cNvPr id="4" name="Picture 2" descr="CCA-logo-4c-transparent-hi-res"/>
          <p:cNvPicPr>
            <a:picLocks noChangeAspect="1" noChangeArrowheads="1"/>
          </p:cNvPicPr>
          <p:nvPr/>
        </p:nvPicPr>
        <p:blipFill>
          <a:blip r:embed="rId5"/>
          <a:srcRect/>
          <a:stretch>
            <a:fillRect/>
          </a:stretch>
        </p:blipFill>
        <p:spPr bwMode="auto">
          <a:xfrm>
            <a:off x="7543800" y="6229350"/>
            <a:ext cx="1485900"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Local News Paper</a:t>
            </a:r>
            <a:endParaRPr lang="en-US" dirty="0"/>
          </a:p>
        </p:txBody>
      </p:sp>
      <p:pic>
        <p:nvPicPr>
          <p:cNvPr id="6" name="Content Placeholder 5" descr="AQI News Paper.png"/>
          <p:cNvPicPr>
            <a:picLocks noGrp="1"/>
          </p:cNvPicPr>
          <p:nvPr>
            <p:ph idx="1"/>
          </p:nvPr>
        </p:nvPicPr>
        <p:blipFill>
          <a:blip r:embed="rId3" cstate="print"/>
          <a:stretch>
            <a:fillRect/>
          </a:stretch>
        </p:blipFill>
        <p:spPr>
          <a:xfrm>
            <a:off x="1600200" y="1371600"/>
            <a:ext cx="6172200" cy="4572000"/>
          </a:xfrm>
          <a:prstGeom prst="rect">
            <a:avLst/>
          </a:prstGeom>
        </p:spPr>
      </p:pic>
      <p:pic>
        <p:nvPicPr>
          <p:cNvPr id="4" name="Picture 2" descr="CCA-logo-4c-transparent-hi-res"/>
          <p:cNvPicPr>
            <a:picLocks noChangeAspect="1" noChangeArrowheads="1"/>
          </p:cNvPicPr>
          <p:nvPr/>
        </p:nvPicPr>
        <p:blipFill>
          <a:blip r:embed="rId4"/>
          <a:srcRect/>
          <a:stretch>
            <a:fillRect/>
          </a:stretch>
        </p:blipFill>
        <p:spPr bwMode="auto">
          <a:xfrm>
            <a:off x="7543800" y="6229350"/>
            <a:ext cx="1485900"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News</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377487"/>
            <a:ext cx="6087115" cy="4642314"/>
          </a:xfrm>
        </p:spPr>
      </p:pic>
      <p:pic>
        <p:nvPicPr>
          <p:cNvPr id="4" name="Picture 2" descr="CCA-logo-4c-transparent-hi-res"/>
          <p:cNvPicPr>
            <a:picLocks noChangeAspect="1" noChangeArrowheads="1"/>
          </p:cNvPicPr>
          <p:nvPr/>
        </p:nvPicPr>
        <p:blipFill>
          <a:blip r:embed="rId4"/>
          <a:srcRect/>
          <a:stretch>
            <a:fillRect/>
          </a:stretch>
        </p:blipFill>
        <p:spPr bwMode="auto">
          <a:xfrm>
            <a:off x="7543800" y="6229350"/>
            <a:ext cx="1485900"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Via Email: www.enviroflash.info</a:t>
            </a:r>
          </a:p>
        </p:txBody>
      </p:sp>
      <p:pic>
        <p:nvPicPr>
          <p:cNvPr id="8" name="Content Placeholder 7"/>
          <p:cNvPicPr>
            <a:picLocks noGrp="1"/>
          </p:cNvPicPr>
          <p:nvPr>
            <p:ph idx="1"/>
          </p:nvPr>
        </p:nvPicPr>
        <p:blipFill rotWithShape="1">
          <a:blip r:embed="rId3"/>
          <a:srcRect l="21241" t="12464" r="4353" b="15768"/>
          <a:stretch/>
        </p:blipFill>
        <p:spPr>
          <a:xfrm>
            <a:off x="762000" y="1219200"/>
            <a:ext cx="7620000" cy="5105400"/>
          </a:xfrm>
          <a:prstGeom prst="rect">
            <a:avLst/>
          </a:prstGeom>
        </p:spPr>
      </p:pic>
      <p:pic>
        <p:nvPicPr>
          <p:cNvPr id="5" name="Picture 2" descr="CCA-logo-4c-transparent-hi-res"/>
          <p:cNvPicPr>
            <a:picLocks noChangeAspect="1" noChangeArrowheads="1"/>
          </p:cNvPicPr>
          <p:nvPr/>
        </p:nvPicPr>
        <p:blipFill>
          <a:blip r:embed="rId4"/>
          <a:srcRect/>
          <a:stretch>
            <a:fillRect/>
          </a:stretch>
        </p:blipFill>
        <p:spPr bwMode="auto">
          <a:xfrm>
            <a:off x="7543800" y="6229350"/>
            <a:ext cx="1485900"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 Phone</a:t>
            </a:r>
            <a:endParaRPr lang="en-US" dirty="0"/>
          </a:p>
        </p:txBody>
      </p:sp>
      <p:sp>
        <p:nvSpPr>
          <p:cNvPr id="6" name="Text Placeholder 5"/>
          <p:cNvSpPr>
            <a:spLocks noGrp="1"/>
          </p:cNvSpPr>
          <p:nvPr>
            <p:ph type="body" idx="1"/>
          </p:nvPr>
        </p:nvSpPr>
        <p:spPr>
          <a:xfrm>
            <a:off x="457200" y="1219200"/>
            <a:ext cx="4040188" cy="639762"/>
          </a:xfrm>
        </p:spPr>
        <p:txBody>
          <a:bodyPr/>
          <a:lstStyle/>
          <a:p>
            <a:pPr algn="ctr"/>
            <a:r>
              <a:rPr lang="en-US" dirty="0" smtClean="0"/>
              <a:t>IPhone	</a:t>
            </a:r>
            <a:endParaRPr lang="en-US" dirty="0"/>
          </a:p>
        </p:txBody>
      </p:sp>
      <p:sp>
        <p:nvSpPr>
          <p:cNvPr id="9" name="Text Placeholder 8"/>
          <p:cNvSpPr>
            <a:spLocks noGrp="1"/>
          </p:cNvSpPr>
          <p:nvPr>
            <p:ph type="body" sz="quarter" idx="3"/>
          </p:nvPr>
        </p:nvSpPr>
        <p:spPr>
          <a:xfrm>
            <a:off x="4645025" y="1219200"/>
            <a:ext cx="4041775" cy="639762"/>
          </a:xfrm>
        </p:spPr>
        <p:txBody>
          <a:bodyPr/>
          <a:lstStyle/>
          <a:p>
            <a:pPr algn="ctr"/>
            <a:r>
              <a:rPr lang="en-US" dirty="0" smtClean="0"/>
              <a:t>Android</a:t>
            </a:r>
            <a:endParaRPr lang="en-US" dirty="0"/>
          </a:p>
        </p:txBody>
      </p:sp>
      <p:pic>
        <p:nvPicPr>
          <p:cNvPr id="11" name="Content Placeholder 10"/>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4381" b="7902"/>
          <a:stretch/>
        </p:blipFill>
        <p:spPr>
          <a:xfrm>
            <a:off x="5410201" y="1937982"/>
            <a:ext cx="2631090" cy="4102975"/>
          </a:xfrm>
        </p:spPr>
      </p:pic>
      <p:pic>
        <p:nvPicPr>
          <p:cNvPr id="5" name="Picture 2" descr="CCA-logo-4c-transparent-hi-res"/>
          <p:cNvPicPr>
            <a:picLocks noChangeAspect="1" noChangeArrowheads="1"/>
          </p:cNvPicPr>
          <p:nvPr/>
        </p:nvPicPr>
        <p:blipFill>
          <a:blip r:embed="rId4"/>
          <a:srcRect/>
          <a:stretch>
            <a:fillRect/>
          </a:stretch>
        </p:blipFill>
        <p:spPr bwMode="auto">
          <a:xfrm>
            <a:off x="7543800" y="6229350"/>
            <a:ext cx="1485900" cy="552450"/>
          </a:xfrm>
          <a:prstGeom prst="rect">
            <a:avLst/>
          </a:prstGeom>
          <a:noFill/>
          <a:ln w="9525">
            <a:noFill/>
            <a:miter lim="800000"/>
            <a:headEnd/>
            <a:tailEnd/>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00" y="1983930"/>
            <a:ext cx="2438400" cy="4328160"/>
          </a:xfrm>
          <a:prstGeom prst="rect">
            <a:avLst/>
          </a:prstGeom>
        </p:spPr>
      </p:pic>
    </p:spTree>
    <p:extLst>
      <p:ext uri="{BB962C8B-B14F-4D97-AF65-F5344CB8AC3E}">
        <p14:creationId xmlns:p14="http://schemas.microsoft.com/office/powerpoint/2010/main" val="64081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213" y="762000"/>
            <a:ext cx="7772400" cy="2971800"/>
          </a:xfrm>
        </p:spPr>
        <p:txBody>
          <a:bodyPr/>
          <a:lstStyle/>
          <a:p>
            <a:r>
              <a:rPr lang="en-US" dirty="0"/>
              <a:t>how </a:t>
            </a:r>
            <a:r>
              <a:rPr lang="en-US" dirty="0" smtClean="0"/>
              <a:t>would You share </a:t>
            </a:r>
            <a:r>
              <a:rPr lang="en-US" dirty="0"/>
              <a:t>the AQI with </a:t>
            </a:r>
            <a:r>
              <a:rPr lang="en-US" dirty="0" smtClean="0"/>
              <a:t>others?</a:t>
            </a:r>
            <a:br>
              <a:rPr lang="en-US" dirty="0" smtClean="0"/>
            </a:br>
            <a:r>
              <a:rPr lang="en-US" dirty="0" smtClean="0"/>
              <a:t/>
            </a:r>
            <a:br>
              <a:rPr lang="en-US" dirty="0" smtClean="0"/>
            </a:br>
            <a:r>
              <a:rPr lang="en-US" dirty="0" smtClean="0"/>
              <a:t>how could it be </a:t>
            </a:r>
            <a:r>
              <a:rPr lang="en-US" dirty="0"/>
              <a:t>utilized in </a:t>
            </a:r>
            <a:r>
              <a:rPr lang="en-US" dirty="0" smtClean="0"/>
              <a:t>your community?</a:t>
            </a:r>
            <a:br>
              <a:rPr lang="en-US" dirty="0" smtClean="0"/>
            </a:br>
            <a:r>
              <a:rPr lang="en-US" dirty="0" smtClean="0"/>
              <a:t/>
            </a:r>
            <a:br>
              <a:rPr lang="en-US" dirty="0" smtClean="0"/>
            </a:br>
            <a:r>
              <a:rPr lang="en-US" dirty="0" smtClean="0"/>
              <a:t>How can clinics use the </a:t>
            </a:r>
            <a:r>
              <a:rPr lang="en-US" dirty="0" err="1" smtClean="0"/>
              <a:t>aqi</a:t>
            </a:r>
            <a:r>
              <a:rPr lang="en-US" dirty="0" smtClean="0"/>
              <a:t> to improve patient health?</a:t>
            </a:r>
            <a:endParaRPr lang="en-US" dirty="0"/>
          </a:p>
        </p:txBody>
      </p:sp>
      <p:pic>
        <p:nvPicPr>
          <p:cNvPr id="4" name="Picture 2"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spTree>
    <p:extLst>
      <p:ext uri="{BB962C8B-B14F-4D97-AF65-F5344CB8AC3E}">
        <p14:creationId xmlns:p14="http://schemas.microsoft.com/office/powerpoint/2010/main" val="25415231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t>What was one thing you took away from this presentation or one thing you learned?</a:t>
            </a:r>
            <a:endParaRPr lang="en-US" dirty="0"/>
          </a:p>
        </p:txBody>
      </p:sp>
    </p:spTree>
    <p:extLst>
      <p:ext uri="{BB962C8B-B14F-4D97-AF65-F5344CB8AC3E}">
        <p14:creationId xmlns:p14="http://schemas.microsoft.com/office/powerpoint/2010/main" val="37711961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is the Air Quality Index?</a:t>
            </a:r>
            <a:endParaRPr lang="en-US" dirty="0"/>
          </a:p>
        </p:txBody>
      </p:sp>
      <p:pic>
        <p:nvPicPr>
          <p:cNvPr id="4" name="Picture 2"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spTree>
    <p:extLst>
      <p:ext uri="{BB962C8B-B14F-4D97-AF65-F5344CB8AC3E}">
        <p14:creationId xmlns:p14="http://schemas.microsoft.com/office/powerpoint/2010/main" val="40218596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3" descr="CA-outline"/>
          <p:cNvPicPr>
            <a:picLocks noChangeAspect="1" noChangeArrowheads="1"/>
          </p:cNvPicPr>
          <p:nvPr/>
        </p:nvPicPr>
        <p:blipFill>
          <a:blip r:embed="rId3"/>
          <a:srcRect/>
          <a:stretch>
            <a:fillRect/>
          </a:stretch>
        </p:blipFill>
        <p:spPr bwMode="auto">
          <a:xfrm>
            <a:off x="685800" y="2743200"/>
            <a:ext cx="2252663" cy="2657475"/>
          </a:xfrm>
          <a:prstGeom prst="rect">
            <a:avLst/>
          </a:prstGeom>
          <a:noFill/>
          <a:ln w="9525">
            <a:noFill/>
            <a:miter lim="800000"/>
            <a:headEnd/>
            <a:tailEnd/>
          </a:ln>
        </p:spPr>
      </p:pic>
      <p:pic>
        <p:nvPicPr>
          <p:cNvPr id="6147" name="Picture 2" descr="CCA-logo-4c-hi-res"/>
          <p:cNvPicPr>
            <a:picLocks noChangeAspect="1" noChangeArrowheads="1"/>
          </p:cNvPicPr>
          <p:nvPr/>
        </p:nvPicPr>
        <p:blipFill>
          <a:blip r:embed="rId4"/>
          <a:srcRect/>
          <a:stretch>
            <a:fillRect/>
          </a:stretch>
        </p:blipFill>
        <p:spPr bwMode="auto">
          <a:xfrm>
            <a:off x="3352800" y="838200"/>
            <a:ext cx="2667000" cy="992188"/>
          </a:xfrm>
          <a:prstGeom prst="rect">
            <a:avLst/>
          </a:prstGeom>
          <a:noFill/>
          <a:ln w="9525">
            <a:noFill/>
            <a:miter lim="800000"/>
            <a:headEnd/>
            <a:tailEnd/>
          </a:ln>
        </p:spPr>
      </p:pic>
      <p:sp>
        <p:nvSpPr>
          <p:cNvPr id="6148" name="Rectangle 3"/>
          <p:cNvSpPr>
            <a:spLocks noChangeArrowheads="1"/>
          </p:cNvSpPr>
          <p:nvPr/>
        </p:nvSpPr>
        <p:spPr bwMode="auto">
          <a:xfrm>
            <a:off x="0" y="6324600"/>
            <a:ext cx="2667000" cy="304800"/>
          </a:xfrm>
          <a:prstGeom prst="rect">
            <a:avLst/>
          </a:prstGeom>
          <a:solidFill>
            <a:srgbClr val="FFFFFF"/>
          </a:solidFill>
          <a:ln w="9525">
            <a:noFill/>
            <a:miter lim="800000"/>
            <a:headEnd/>
            <a:tailEnd/>
          </a:ln>
        </p:spPr>
        <p:txBody>
          <a:bodyPr/>
          <a:lstStyle/>
          <a:p>
            <a:pPr marL="342900" indent="-342900" eaLnBrk="0" hangingPunct="0">
              <a:spcBef>
                <a:spcPct val="20000"/>
              </a:spcBef>
            </a:pPr>
            <a:endParaRPr lang="en-US" altLang="en-US" sz="1600" b="0">
              <a:solidFill>
                <a:srgbClr val="00549F"/>
              </a:solidFill>
              <a:latin typeface="Myriad Pro" pitchFamily="34" charset="0"/>
            </a:endParaRPr>
          </a:p>
          <a:p>
            <a:pPr marL="342900" indent="-342900" eaLnBrk="0" hangingPunct="0">
              <a:spcBef>
                <a:spcPct val="20000"/>
              </a:spcBef>
            </a:pPr>
            <a:endParaRPr lang="en-US" altLang="en-US" sz="1600" b="0">
              <a:solidFill>
                <a:srgbClr val="00549F"/>
              </a:solidFill>
              <a:latin typeface="Myriad Pro" pitchFamily="34" charset="0"/>
            </a:endParaRPr>
          </a:p>
        </p:txBody>
      </p:sp>
      <p:sp>
        <p:nvSpPr>
          <p:cNvPr id="6149" name="Rectangle 5"/>
          <p:cNvSpPr>
            <a:spLocks noChangeArrowheads="1"/>
          </p:cNvSpPr>
          <p:nvPr/>
        </p:nvSpPr>
        <p:spPr bwMode="auto">
          <a:xfrm>
            <a:off x="3276600" y="2362200"/>
            <a:ext cx="4876800" cy="3276600"/>
          </a:xfrm>
          <a:prstGeom prst="rect">
            <a:avLst/>
          </a:prstGeom>
          <a:noFill/>
          <a:ln w="9525">
            <a:noFill/>
            <a:miter lim="800000"/>
            <a:headEnd/>
            <a:tailEnd/>
          </a:ln>
        </p:spPr>
        <p:txBody>
          <a:bodyPr anchor="ctr"/>
          <a:lstStyle/>
          <a:p>
            <a:pPr>
              <a:spcAft>
                <a:spcPct val="75000"/>
              </a:spcAft>
            </a:pPr>
            <a:endParaRPr lang="en-US" altLang="en-US" sz="3000" dirty="0" smtClean="0">
              <a:solidFill>
                <a:schemeClr val="tx2"/>
              </a:solidFill>
              <a:latin typeface="Myriad Pro" pitchFamily="34" charset="0"/>
            </a:endParaRPr>
          </a:p>
          <a:p>
            <a:pPr>
              <a:spcAft>
                <a:spcPct val="75000"/>
              </a:spcAft>
            </a:pPr>
            <a:r>
              <a:rPr lang="en-US" altLang="en-US" sz="3000" dirty="0" smtClean="0">
                <a:solidFill>
                  <a:schemeClr val="tx2"/>
                </a:solidFill>
                <a:latin typeface="Myriad Pro" pitchFamily="34" charset="0"/>
              </a:rPr>
              <a:t>Thank You</a:t>
            </a:r>
          </a:p>
          <a:p>
            <a:pPr>
              <a:spcAft>
                <a:spcPct val="75000"/>
              </a:spcAft>
            </a:pPr>
            <a:r>
              <a:rPr lang="en-US" altLang="en-US" sz="3000" dirty="0" smtClean="0">
                <a:solidFill>
                  <a:schemeClr val="tx2"/>
                </a:solidFill>
                <a:latin typeface="Myriad Pro" pitchFamily="34" charset="0"/>
              </a:rPr>
              <a:t>If you have additional questions you can contact us at </a:t>
            </a:r>
            <a:r>
              <a:rPr lang="en-US" altLang="en-US" sz="3000" i="1" dirty="0" smtClean="0">
                <a:solidFill>
                  <a:schemeClr val="accent2"/>
                </a:solidFill>
                <a:latin typeface="Myriad Pro" pitchFamily="34" charset="0"/>
              </a:rPr>
              <a:t>ccair.org </a:t>
            </a:r>
          </a:p>
        </p:txBody>
      </p:sp>
      <p:pic>
        <p:nvPicPr>
          <p:cNvPr id="6150" name="Picture 10" descr="CoalitionforCleanAir"/>
          <p:cNvPicPr>
            <a:picLocks noChangeAspect="1" noChangeArrowheads="1"/>
          </p:cNvPicPr>
          <p:nvPr/>
        </p:nvPicPr>
        <p:blipFill>
          <a:blip r:embed="rId5"/>
          <a:srcRect/>
          <a:stretch>
            <a:fillRect/>
          </a:stretch>
        </p:blipFill>
        <p:spPr bwMode="auto">
          <a:xfrm>
            <a:off x="1905000" y="4791075"/>
            <a:ext cx="228600" cy="228600"/>
          </a:xfrm>
          <a:prstGeom prst="rect">
            <a:avLst/>
          </a:prstGeom>
          <a:noFill/>
          <a:ln w="9525">
            <a:noFill/>
            <a:miter lim="800000"/>
            <a:headEnd/>
            <a:tailEnd/>
          </a:ln>
        </p:spPr>
      </p:pic>
      <p:pic>
        <p:nvPicPr>
          <p:cNvPr id="6151" name="Picture 11" descr="CoalitionforCleanAir"/>
          <p:cNvPicPr>
            <a:picLocks noChangeAspect="1" noChangeArrowheads="1"/>
          </p:cNvPicPr>
          <p:nvPr/>
        </p:nvPicPr>
        <p:blipFill>
          <a:blip r:embed="rId5"/>
          <a:srcRect/>
          <a:stretch>
            <a:fillRect/>
          </a:stretch>
        </p:blipFill>
        <p:spPr bwMode="auto">
          <a:xfrm>
            <a:off x="1219200" y="3571875"/>
            <a:ext cx="228600" cy="22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276600" cy="5975350"/>
          </a:xfrm>
        </p:spPr>
        <p:txBody>
          <a:bodyPr anchor="ctr"/>
          <a:lstStyle/>
          <a:p>
            <a:r>
              <a:rPr lang="en-US" sz="4400" dirty="0" smtClean="0"/>
              <a:t>Provides Information </a:t>
            </a:r>
            <a:r>
              <a:rPr lang="en-US" sz="4400" dirty="0"/>
              <a:t>A</a:t>
            </a:r>
            <a:r>
              <a:rPr lang="en-US" sz="4400" dirty="0" smtClean="0"/>
              <a:t>bout </a:t>
            </a:r>
            <a:r>
              <a:rPr lang="en-US" sz="4400" dirty="0"/>
              <a:t>Health Impacts </a:t>
            </a:r>
            <a:r>
              <a:rPr lang="en-US" sz="4400" dirty="0" smtClean="0"/>
              <a:t>&amp; Effects</a:t>
            </a:r>
            <a:endParaRPr lang="en-US" sz="4400" dirty="0"/>
          </a:p>
        </p:txBody>
      </p:sp>
      <p:pic>
        <p:nvPicPr>
          <p:cNvPr id="8" name="Content Placeholder 6" descr="air_quality_index.gif"/>
          <p:cNvPicPr>
            <a:picLocks noGrp="1"/>
          </p:cNvPicPr>
          <p:nvPr>
            <p:ph idx="1"/>
          </p:nvPr>
        </p:nvPicPr>
        <p:blipFill rotWithShape="1">
          <a:blip r:embed="rId3" cstate="print"/>
          <a:srcRect l="-454" t="-156" r="454" b="88"/>
          <a:stretch/>
        </p:blipFill>
        <p:spPr>
          <a:xfrm>
            <a:off x="4038600" y="304800"/>
            <a:ext cx="4495800" cy="5795158"/>
          </a:xfrm>
          <a:prstGeom prst="rect">
            <a:avLst/>
          </a:prstGeom>
        </p:spPr>
      </p:pic>
      <p:pic>
        <p:nvPicPr>
          <p:cNvPr id="10" name="Picture 2" descr="CCA-logo-4c-transparent-hi-res"/>
          <p:cNvPicPr>
            <a:picLocks noChangeAspect="1" noChangeArrowheads="1"/>
          </p:cNvPicPr>
          <p:nvPr/>
        </p:nvPicPr>
        <p:blipFill>
          <a:blip r:embed="rId4"/>
          <a:srcRect/>
          <a:stretch>
            <a:fillRect/>
          </a:stretch>
        </p:blipFill>
        <p:spPr bwMode="auto">
          <a:xfrm>
            <a:off x="7543800" y="6229350"/>
            <a:ext cx="1485900" cy="552450"/>
          </a:xfrm>
          <a:prstGeom prst="rect">
            <a:avLst/>
          </a:prstGeom>
          <a:noFill/>
          <a:ln w="9525">
            <a:noFill/>
            <a:miter lim="800000"/>
            <a:headEnd/>
            <a:tailEnd/>
          </a:ln>
        </p:spPr>
      </p:pic>
    </p:spTree>
    <p:extLst>
      <p:ext uri="{BB962C8B-B14F-4D97-AF65-F5344CB8AC3E}">
        <p14:creationId xmlns:p14="http://schemas.microsoft.com/office/powerpoint/2010/main" val="2218628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z="4400" dirty="0" smtClean="0"/>
              <a:t>What is the Air Quality Index</a:t>
            </a:r>
            <a:endParaRPr lang="en-US" sz="4400" dirty="0"/>
          </a:p>
        </p:txBody>
      </p:sp>
      <p:sp>
        <p:nvSpPr>
          <p:cNvPr id="4" name="Content Placeholder 3"/>
          <p:cNvSpPr>
            <a:spLocks noGrp="1"/>
          </p:cNvSpPr>
          <p:nvPr>
            <p:ph idx="1"/>
          </p:nvPr>
        </p:nvSpPr>
        <p:spPr/>
        <p:txBody>
          <a:bodyPr/>
          <a:lstStyle/>
          <a:p>
            <a:r>
              <a:rPr lang="en-US" dirty="0" smtClean="0"/>
              <a:t>The Air Quality Index (AQI) is </a:t>
            </a:r>
            <a:r>
              <a:rPr lang="en-US" dirty="0"/>
              <a:t>an tool that is </a:t>
            </a:r>
            <a:r>
              <a:rPr lang="en-US" dirty="0" smtClean="0"/>
              <a:t>used to </a:t>
            </a:r>
            <a:r>
              <a:rPr lang="en-US" dirty="0"/>
              <a:t>report daily levels </a:t>
            </a:r>
            <a:r>
              <a:rPr lang="en-US" dirty="0" smtClean="0"/>
              <a:t>of the </a:t>
            </a:r>
            <a:r>
              <a:rPr lang="en-US" dirty="0"/>
              <a:t>(5) pollutants regulated under the Clean Air </a:t>
            </a:r>
            <a:r>
              <a:rPr lang="en-US" dirty="0" smtClean="0"/>
              <a:t>Act</a:t>
            </a:r>
            <a:r>
              <a:rPr lang="en-US" dirty="0"/>
              <a:t>.</a:t>
            </a:r>
            <a:endParaRPr lang="en-US" dirty="0" smtClean="0"/>
          </a:p>
          <a:p>
            <a:pPr lvl="3"/>
            <a:r>
              <a:rPr lang="en-US" sz="2800" dirty="0" smtClean="0"/>
              <a:t>ground ozone</a:t>
            </a:r>
          </a:p>
          <a:p>
            <a:pPr lvl="3"/>
            <a:r>
              <a:rPr lang="en-US" sz="2800" dirty="0" smtClean="0"/>
              <a:t>particulate matter</a:t>
            </a:r>
          </a:p>
          <a:p>
            <a:pPr lvl="3"/>
            <a:r>
              <a:rPr lang="en-US" sz="2800" dirty="0" smtClean="0"/>
              <a:t>carbon monoxide </a:t>
            </a:r>
          </a:p>
          <a:p>
            <a:pPr lvl="3"/>
            <a:r>
              <a:rPr lang="en-US" sz="2800" dirty="0" smtClean="0"/>
              <a:t>sulfur dioxide</a:t>
            </a:r>
          </a:p>
          <a:p>
            <a:pPr lvl="3"/>
            <a:r>
              <a:rPr lang="en-US" sz="2800" dirty="0" smtClean="0"/>
              <a:t>nitrogen </a:t>
            </a:r>
            <a:r>
              <a:rPr lang="en-US" sz="2800" dirty="0"/>
              <a:t>dioxide</a:t>
            </a:r>
          </a:p>
        </p:txBody>
      </p:sp>
      <p:pic>
        <p:nvPicPr>
          <p:cNvPr id="7" name="Picture 2"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1" y="3405703"/>
            <a:ext cx="2724150" cy="2570843"/>
          </a:xfrm>
          <a:prstGeom prst="rect">
            <a:avLst/>
          </a:prstGeom>
        </p:spPr>
      </p:pic>
    </p:spTree>
    <p:extLst>
      <p:ext uri="{BB962C8B-B14F-4D97-AF65-F5344CB8AC3E}">
        <p14:creationId xmlns:p14="http://schemas.microsoft.com/office/powerpoint/2010/main" val="374931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304800"/>
            <a:ext cx="8305800" cy="6233921"/>
          </a:xfrm>
        </p:spPr>
      </p:pic>
      <p:pic>
        <p:nvPicPr>
          <p:cNvPr id="6" name="Picture 2" descr="CCA-logo-4c-transparent-hi-res"/>
          <p:cNvPicPr>
            <a:picLocks noChangeAspect="1" noChangeArrowheads="1"/>
          </p:cNvPicPr>
          <p:nvPr/>
        </p:nvPicPr>
        <p:blipFill>
          <a:blip r:embed="rId4"/>
          <a:srcRect/>
          <a:stretch>
            <a:fillRect/>
          </a:stretch>
        </p:blipFill>
        <p:spPr bwMode="auto">
          <a:xfrm>
            <a:off x="7543800" y="6229350"/>
            <a:ext cx="1485900" cy="552450"/>
          </a:xfrm>
          <a:prstGeom prst="rect">
            <a:avLst/>
          </a:prstGeom>
          <a:noFill/>
          <a:ln w="9525">
            <a:noFill/>
            <a:miter lim="800000"/>
            <a:headEnd/>
            <a:tailEnd/>
          </a:ln>
        </p:spPr>
      </p:pic>
    </p:spTree>
    <p:extLst>
      <p:ext uri="{BB962C8B-B14F-4D97-AF65-F5344CB8AC3E}">
        <p14:creationId xmlns:p14="http://schemas.microsoft.com/office/powerpoint/2010/main" val="604168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What Impacts Air Quality?</a:t>
            </a:r>
            <a:endParaRPr lang="en-US" dirty="0"/>
          </a:p>
        </p:txBody>
      </p:sp>
      <p:sp>
        <p:nvSpPr>
          <p:cNvPr id="2" name="Text Placeholder 1"/>
          <p:cNvSpPr>
            <a:spLocks noGrp="1"/>
          </p:cNvSpPr>
          <p:nvPr>
            <p:ph type="body" idx="1"/>
          </p:nvPr>
        </p:nvSpPr>
        <p:spPr/>
        <p:txBody>
          <a:bodyPr/>
          <a:lstStyle/>
          <a:p>
            <a:pPr algn="ctr"/>
            <a:r>
              <a:rPr lang="en-US" dirty="0" smtClean="0"/>
              <a:t>LA on a clear day</a:t>
            </a:r>
            <a:endParaRPr lang="en-US" dirty="0"/>
          </a:p>
        </p:txBody>
      </p:sp>
      <p:pic>
        <p:nvPicPr>
          <p:cNvPr id="11" name="Content Placeholder 10" descr="Los Angeles Clear Day.jpg"/>
          <p:cNvPicPr>
            <a:picLocks noGrp="1" noChangeAspect="1"/>
          </p:cNvPicPr>
          <p:nvPr>
            <p:ph sz="half" idx="2"/>
          </p:nvPr>
        </p:nvPicPr>
        <p:blipFill>
          <a:blip r:embed="rId3"/>
          <a:stretch>
            <a:fillRect/>
          </a:stretch>
        </p:blipFill>
        <p:spPr>
          <a:xfrm>
            <a:off x="488013" y="2590800"/>
            <a:ext cx="4007787" cy="2667000"/>
          </a:xfrm>
        </p:spPr>
      </p:pic>
      <p:sp>
        <p:nvSpPr>
          <p:cNvPr id="3" name="Text Placeholder 2"/>
          <p:cNvSpPr>
            <a:spLocks noGrp="1"/>
          </p:cNvSpPr>
          <p:nvPr>
            <p:ph type="body" sz="quarter" idx="3"/>
          </p:nvPr>
        </p:nvSpPr>
        <p:spPr/>
        <p:txBody>
          <a:bodyPr/>
          <a:lstStyle/>
          <a:p>
            <a:pPr algn="ctr"/>
            <a:r>
              <a:rPr lang="en-US" dirty="0" smtClean="0"/>
              <a:t>LA on a smoggy day</a:t>
            </a:r>
            <a:endParaRPr lang="en-US" dirty="0"/>
          </a:p>
        </p:txBody>
      </p:sp>
      <p:pic>
        <p:nvPicPr>
          <p:cNvPr id="12" name="Content Placeholder 11" descr="Los Angeles Smoggy.jpg"/>
          <p:cNvPicPr>
            <a:picLocks noGrp="1" noChangeAspect="1"/>
          </p:cNvPicPr>
          <p:nvPr>
            <p:ph sz="quarter" idx="4"/>
          </p:nvPr>
        </p:nvPicPr>
        <p:blipFill rotWithShape="1">
          <a:blip r:embed="rId4"/>
          <a:srcRect b="2475"/>
          <a:stretch/>
        </p:blipFill>
        <p:spPr>
          <a:xfrm>
            <a:off x="4648200" y="2590800"/>
            <a:ext cx="4038600" cy="2678875"/>
          </a:xfrm>
        </p:spPr>
      </p:pic>
      <p:pic>
        <p:nvPicPr>
          <p:cNvPr id="5" name="Picture 2" descr="CCA-logo-4c-transparent-hi-res"/>
          <p:cNvPicPr>
            <a:picLocks noChangeAspect="1" noChangeArrowheads="1"/>
          </p:cNvPicPr>
          <p:nvPr/>
        </p:nvPicPr>
        <p:blipFill>
          <a:blip r:embed="rId5"/>
          <a:srcRect/>
          <a:stretch>
            <a:fillRect/>
          </a:stretch>
        </p:blipFill>
        <p:spPr bwMode="auto">
          <a:xfrm>
            <a:off x="7543800" y="6229350"/>
            <a:ext cx="1485900" cy="552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4400" dirty="0" smtClean="0"/>
              <a:t>How does it work?</a:t>
            </a:r>
            <a:endParaRPr lang="en-US" sz="4400" dirty="0"/>
          </a:p>
        </p:txBody>
      </p:sp>
      <p:pic>
        <p:nvPicPr>
          <p:cNvPr id="4" name="Picture 2" descr="CCA-logo-4c-transparent-hi-res"/>
          <p:cNvPicPr>
            <a:picLocks noChangeAspect="1" noChangeArrowheads="1"/>
          </p:cNvPicPr>
          <p:nvPr/>
        </p:nvPicPr>
        <p:blipFill>
          <a:blip r:embed="rId3"/>
          <a:srcRect/>
          <a:stretch>
            <a:fillRect/>
          </a:stretch>
        </p:blipFill>
        <p:spPr bwMode="auto">
          <a:xfrm>
            <a:off x="7543800" y="6229350"/>
            <a:ext cx="1485900" cy="552450"/>
          </a:xfrm>
          <a:prstGeom prst="rect">
            <a:avLst/>
          </a:prstGeom>
          <a:noFill/>
          <a:ln w="9525">
            <a:noFill/>
            <a:miter lim="800000"/>
            <a:headEnd/>
            <a:tailEnd/>
          </a:ln>
        </p:spPr>
      </p:pic>
      <p:pic>
        <p:nvPicPr>
          <p:cNvPr id="7" name="Content Placeholder 6" descr="air_quality_index.gif"/>
          <p:cNvPicPr>
            <a:picLocks/>
          </p:cNvPicPr>
          <p:nvPr/>
        </p:nvPicPr>
        <p:blipFill>
          <a:blip r:embed="rId4" cstate="print"/>
          <a:srcRect b="53934"/>
          <a:stretch>
            <a:fillRect/>
          </a:stretch>
        </p:blipFill>
        <p:spPr>
          <a:xfrm>
            <a:off x="2286000" y="914400"/>
            <a:ext cx="4495800" cy="266779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AQI works</a:t>
            </a:r>
            <a:endParaRPr lang="en-US" dirty="0"/>
          </a:p>
        </p:txBody>
      </p:sp>
      <p:sp>
        <p:nvSpPr>
          <p:cNvPr id="3" name="Content Placeholder 2"/>
          <p:cNvSpPr>
            <a:spLocks noGrp="1"/>
          </p:cNvSpPr>
          <p:nvPr>
            <p:ph idx="1"/>
          </p:nvPr>
        </p:nvSpPr>
        <p:spPr>
          <a:xfrm>
            <a:off x="457200" y="1600200"/>
            <a:ext cx="4343400" cy="4525963"/>
          </a:xfrm>
        </p:spPr>
        <p:txBody>
          <a:bodyPr/>
          <a:lstStyle/>
          <a:p>
            <a:r>
              <a:rPr lang="en-US" dirty="0" smtClean="0"/>
              <a:t>Monitors are set up across the country to track the 5 major pollutants</a:t>
            </a:r>
          </a:p>
          <a:p>
            <a:pPr marL="0" indent="0">
              <a:buNone/>
            </a:pPr>
            <a:endParaRPr lang="en-US" dirty="0" smtClean="0"/>
          </a:p>
          <a:p>
            <a:r>
              <a:rPr lang="en-US" dirty="0" smtClean="0"/>
              <a:t>Data is analyzed and ranked by colors to show pollution levels</a:t>
            </a:r>
          </a:p>
          <a:p>
            <a:pPr marL="457200" lvl="1" indent="0">
              <a:buNone/>
            </a:pPr>
            <a:endParaRPr lang="en-US" dirty="0" smtClean="0"/>
          </a:p>
        </p:txBody>
      </p:sp>
      <p:sp>
        <p:nvSpPr>
          <p:cNvPr id="4" name="Content Placeholder 2"/>
          <p:cNvSpPr txBox="1">
            <a:spLocks/>
          </p:cNvSpPr>
          <p:nvPr/>
        </p:nvSpPr>
        <p:spPr>
          <a:xfrm>
            <a:off x="5257800" y="1676400"/>
            <a:ext cx="3200400" cy="3916363"/>
          </a:xfrm>
          <a:prstGeom prst="rect">
            <a:avLst/>
          </a:prstGeom>
        </p:spPr>
        <p:txBody>
          <a:bodyPr vert="horz"/>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a:lstStyle>
          <a:p>
            <a:endParaRPr lang="en-US" b="0" kern="0" dirty="0" smtClean="0"/>
          </a:p>
        </p:txBody>
      </p:sp>
      <p:pic>
        <p:nvPicPr>
          <p:cNvPr id="6" name="Picture 5" descr="Screen Shot 2014-08-28 at 8.09.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2133600"/>
            <a:ext cx="3845920" cy="2933700"/>
          </a:xfrm>
          <a:prstGeom prst="rect">
            <a:avLst/>
          </a:prstGeom>
        </p:spPr>
      </p:pic>
    </p:spTree>
    <p:extLst>
      <p:ext uri="{BB962C8B-B14F-4D97-AF65-F5344CB8AC3E}">
        <p14:creationId xmlns:p14="http://schemas.microsoft.com/office/powerpoint/2010/main" val="40713158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4439</TotalTime>
  <Words>1893</Words>
  <Application>Microsoft Office PowerPoint</Application>
  <PresentationFormat>On-screen Show (4:3)</PresentationFormat>
  <Paragraphs>214</Paragraphs>
  <Slides>30</Slides>
  <Notes>29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Default Design</vt:lpstr>
      <vt:lpstr>PowerPoint Presentation</vt:lpstr>
      <vt:lpstr>Presentation Outline</vt:lpstr>
      <vt:lpstr>What is the Air Quality Index?</vt:lpstr>
      <vt:lpstr>Provides Information About Health Impacts &amp; Effects</vt:lpstr>
      <vt:lpstr>What is the Air Quality Index</vt:lpstr>
      <vt:lpstr>PowerPoint Presentation</vt:lpstr>
      <vt:lpstr>What Impacts Air Quality?</vt:lpstr>
      <vt:lpstr>PowerPoint Presentation</vt:lpstr>
      <vt:lpstr>How the AQI works</vt:lpstr>
      <vt:lpstr>How are the levels calculated?</vt:lpstr>
      <vt:lpstr>The highest AQI score is reported as the level for that day. </vt:lpstr>
      <vt:lpstr>How does the AQI Work?</vt:lpstr>
      <vt:lpstr>How does the AQI Work?</vt:lpstr>
      <vt:lpstr>RED:151-200 is UNHEALTHY. </vt:lpstr>
      <vt:lpstr>How does the AQI Work?</vt:lpstr>
      <vt:lpstr>How does the AQI Work?</vt:lpstr>
      <vt:lpstr>Air Quality Index</vt:lpstr>
      <vt:lpstr>How do I protect my health?</vt:lpstr>
      <vt:lpstr>Sensitive Populations</vt:lpstr>
      <vt:lpstr>Sensitive Populations</vt:lpstr>
      <vt:lpstr>Air Quality Index</vt:lpstr>
      <vt:lpstr>Where can I find the AQI?</vt:lpstr>
      <vt:lpstr>Online: www.airnow.gov</vt:lpstr>
      <vt:lpstr>Local News Paper</vt:lpstr>
      <vt:lpstr>Local News</vt:lpstr>
      <vt:lpstr>Via Email: www.enviroflash.info</vt:lpstr>
      <vt:lpstr>Smart Phone</vt:lpstr>
      <vt:lpstr>how would You share the AQI with others?  how could it be utilized in your community?  How can clinics use the aqi to improve patient health?</vt:lpstr>
      <vt:lpstr>Take-Away</vt:lpstr>
      <vt:lpstr>PowerPoint Presentation</vt:lpstr>
    </vt:vector>
  </TitlesOfParts>
  <Company>Coalition For Clean Air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CCA Priority Campaigns 2008</dc:title>
  <dc:creator>CCA_SAC9</dc:creator>
  <cp:lastModifiedBy>Nicholas Burant</cp:lastModifiedBy>
  <cp:revision>170</cp:revision>
  <dcterms:created xsi:type="dcterms:W3CDTF">2008-07-08T02:28:40Z</dcterms:created>
  <dcterms:modified xsi:type="dcterms:W3CDTF">2015-06-17T21:13:27Z</dcterms:modified>
</cp:coreProperties>
</file>