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7" r:id="rId5"/>
    <p:sldId id="287" r:id="rId6"/>
    <p:sldId id="305" r:id="rId7"/>
    <p:sldId id="263" r:id="rId8"/>
    <p:sldId id="259" r:id="rId9"/>
    <p:sldId id="261" r:id="rId10"/>
    <p:sldId id="315" r:id="rId11"/>
    <p:sldId id="258" r:id="rId12"/>
    <p:sldId id="262" r:id="rId13"/>
    <p:sldId id="318" r:id="rId14"/>
    <p:sldId id="317" r:id="rId15"/>
    <p:sldId id="314" r:id="rId16"/>
    <p:sldId id="288" r:id="rId17"/>
    <p:sldId id="268" r:id="rId18"/>
    <p:sldId id="266" r:id="rId19"/>
    <p:sldId id="271" r:id="rId20"/>
    <p:sldId id="307" r:id="rId21"/>
    <p:sldId id="294" r:id="rId22"/>
    <p:sldId id="276" r:id="rId23"/>
    <p:sldId id="320" r:id="rId24"/>
    <p:sldId id="319" r:id="rId25"/>
    <p:sldId id="311" r:id="rId26"/>
    <p:sldId id="312" r:id="rId27"/>
    <p:sldId id="321" r:id="rId28"/>
    <p:sldId id="291" r:id="rId29"/>
    <p:sldId id="292" r:id="rId30"/>
    <p:sldId id="293" r:id="rId31"/>
    <p:sldId id="322" r:id="rId32"/>
    <p:sldId id="323" r:id="rId33"/>
    <p:sldId id="324" r:id="rId34"/>
    <p:sldId id="290" r:id="rId35"/>
    <p:sldId id="309" r:id="rId36"/>
    <p:sldId id="283" r:id="rId37"/>
    <p:sldId id="284" r:id="rId38"/>
    <p:sldId id="32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60"/>
  </p:normalViewPr>
  <p:slideViewPr>
    <p:cSldViewPr>
      <p:cViewPr varScale="1">
        <p:scale>
          <a:sx n="85" d="100"/>
          <a:sy n="85" d="100"/>
        </p:scale>
        <p:origin x="17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2862-4351-4FCA-9A18-B9D69A9115AE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F63AA-ED68-4A62-AFFE-F3B7D062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558D-838E-4307-BEB0-D14FAD4CC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8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3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5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9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3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3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9039-5881-4601-AA3D-D76D1704F169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14975-A967-4814-93DA-FE18ACE6B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7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CA-logo-4c-transparent-hi-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5800"/>
            <a:ext cx="7924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455769"/>
      </p:ext>
    </p:extLst>
  </p:cSld>
  <p:clrMapOvr>
    <a:masterClrMapping/>
  </p:clrMapOvr>
  <p:transition spd="slow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Gold Sponsor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DF49DA-30D6-44AB-93FB-81E53A2A7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00828"/>
            <a:ext cx="4064394" cy="1338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507B3D-699A-48CE-9AD9-E1B6B8810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53228"/>
            <a:ext cx="2490407" cy="11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Gold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4821D-E31B-4ACE-B184-F7BC56779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94" y="914400"/>
            <a:ext cx="5636811" cy="368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Join us May 18th!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7ABE2-B90C-43B5-8E59-1C5EB317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2311"/>
            <a:ext cx="7315200" cy="46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93F6F"/>
                </a:solidFill>
                <a:latin typeface="Gill Sans MT" pitchFamily="34" charset="0"/>
              </a:rPr>
              <a:t>CCA  Accomplishments</a:t>
            </a:r>
          </a:p>
        </p:txBody>
      </p:sp>
      <p:pic>
        <p:nvPicPr>
          <p:cNvPr id="1026" name="Picture 2" descr="Image result for smog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6" y="234109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4849" y="2133600"/>
            <a:ext cx="6646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93F6F"/>
                </a:solidFill>
                <a:latin typeface="Gil Sans MT"/>
                <a:ea typeface="Roboto Condensed" pitchFamily="2" charset="0"/>
              </a:rPr>
              <a:t>Smog Check</a:t>
            </a:r>
          </a:p>
          <a:p>
            <a:r>
              <a:rPr lang="en-US" sz="2800" dirty="0">
                <a:solidFill>
                  <a:srgbClr val="293F6F"/>
                </a:solidFill>
                <a:latin typeface="Gil Sans MT"/>
                <a:ea typeface="Roboto Condensed" pitchFamily="2" charset="0"/>
              </a:rPr>
              <a:t>Which reduces 100 tons of automobile pollution daily!</a:t>
            </a:r>
          </a:p>
        </p:txBody>
      </p:sp>
    </p:spTree>
    <p:extLst>
      <p:ext uri="{BB962C8B-B14F-4D97-AF65-F5344CB8AC3E}">
        <p14:creationId xmlns:p14="http://schemas.microsoft.com/office/powerpoint/2010/main" val="2857268110"/>
      </p:ext>
    </p:extLst>
  </p:cSld>
  <p:clrMapOvr>
    <a:masterClrMapping/>
  </p:clrMapOvr>
  <p:transition spd="slow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Silver Sponsor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0787"/>
            <a:ext cx="7772400" cy="417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39044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Silver Sponsor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4" y="2209800"/>
            <a:ext cx="8001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Silver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B859E-3BBD-4DAE-B72A-C326453F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78629" y="4219222"/>
            <a:ext cx="3733800" cy="1156569"/>
            <a:chOff x="4888230" y="5630742"/>
            <a:chExt cx="3465835" cy="115656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230" y="5630743"/>
              <a:ext cx="1074856" cy="1074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24" y="5630743"/>
              <a:ext cx="1074856" cy="1074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791" y="5630742"/>
              <a:ext cx="1143274" cy="115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62200" y="2057400"/>
            <a:ext cx="4572000" cy="124206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#</a:t>
            </a:r>
            <a:r>
              <a:rPr lang="en-US" sz="4800" b="1" dirty="0" err="1">
                <a:solidFill>
                  <a:srgbClr val="293F6F"/>
                </a:solidFill>
                <a:latin typeface="Gill Sans MT" pitchFamily="34" charset="0"/>
              </a:rPr>
              <a:t>clearingtheair</a:t>
            </a:r>
            <a:endParaRPr lang="en-US" sz="4800" b="1" dirty="0">
              <a:solidFill>
                <a:srgbClr val="293F6F"/>
              </a:solidFill>
              <a:latin typeface="Gill Sans MT" pitchFamily="34" charset="0"/>
            </a:endParaRPr>
          </a:p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@</a:t>
            </a:r>
            <a:r>
              <a:rPr lang="en-US" sz="4800" b="1" dirty="0" err="1">
                <a:solidFill>
                  <a:srgbClr val="293F6F"/>
                </a:solidFill>
                <a:latin typeface="Gill Sans MT" pitchFamily="34" charset="0"/>
              </a:rPr>
              <a:t>CleanAirCA</a:t>
            </a:r>
            <a:endParaRPr lang="en-US" sz="4800" b="1" dirty="0">
              <a:solidFill>
                <a:srgbClr val="293F6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93756"/>
      </p:ext>
    </p:extLst>
  </p:cSld>
  <p:clrMapOvr>
    <a:masterClrMapping/>
  </p:clrMapOvr>
  <p:transition spd="slow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CCA  Accomplishments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5" y="2479150"/>
            <a:ext cx="1453444" cy="1076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2057400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93F6F"/>
                </a:solidFill>
                <a:latin typeface="Gil Sans MT"/>
                <a:ea typeface="Roboto Condensed" pitchFamily="2" charset="0"/>
              </a:rPr>
              <a:t>Executive Order on Freight</a:t>
            </a:r>
          </a:p>
          <a:p>
            <a:r>
              <a:rPr lang="en-US" sz="2800" dirty="0">
                <a:solidFill>
                  <a:srgbClr val="293F6F"/>
                </a:solidFill>
                <a:latin typeface="Gil Sans MT"/>
                <a:ea typeface="Roboto Condensed" pitchFamily="2" charset="0"/>
              </a:rPr>
              <a:t>Sets California on a course to combat the freight sector’s outsized contribution to air pollution</a:t>
            </a:r>
          </a:p>
        </p:txBody>
      </p:sp>
    </p:spTree>
    <p:extLst>
      <p:ext uri="{BB962C8B-B14F-4D97-AF65-F5344CB8AC3E}">
        <p14:creationId xmlns:p14="http://schemas.microsoft.com/office/powerpoint/2010/main" val="4014419890"/>
      </p:ext>
    </p:extLst>
  </p:cSld>
  <p:clrMapOvr>
    <a:masterClrMapping/>
  </p:clrMapOvr>
  <p:transition spd="slow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981CC-8906-4E59-A831-D9F1A144A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1574"/>
            <a:ext cx="5943600" cy="49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3DF31-1CEB-4C13-BB59-04C44E5D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27607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90799"/>
      </p:ext>
    </p:extLst>
  </p:cSld>
  <p:clrMapOvr>
    <a:masterClrMapping/>
  </p:clrMapOvr>
  <p:transition spd="slow" advTm="1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D13C3-BEF3-44D8-A8EB-CD0ADCC8C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5" y="2743200"/>
            <a:ext cx="7155170" cy="11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4" y="2015768"/>
            <a:ext cx="5506065" cy="21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F1C74-8276-4FE9-8A23-986D015C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2" y="2667000"/>
            <a:ext cx="82010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65195-548B-47CA-90A8-7929213AF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329948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Join us May 18th!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7ABE2-B90C-43B5-8E59-1C5EB317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2311"/>
            <a:ext cx="7315200" cy="46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CCA  Accomplishments</a:t>
            </a:r>
          </a:p>
        </p:txBody>
      </p:sp>
      <p:pic>
        <p:nvPicPr>
          <p:cNvPr id="3074" name="Picture 2" descr="C:\Users\brian\AppData\Local\Microsoft\Windows\Temporary Internet Files\Content.IE5\UH0OZMD4\eco-ca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40099" cy="19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2099731"/>
            <a:ext cx="58085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93F6F"/>
                </a:solidFill>
                <a:latin typeface="Gil Sans MT"/>
                <a:ea typeface="Roboto Condensed" pitchFamily="2" charset="0"/>
              </a:rPr>
              <a:t>SB 1275</a:t>
            </a:r>
          </a:p>
          <a:p>
            <a:r>
              <a:rPr lang="en-US" sz="2800" dirty="0">
                <a:solidFill>
                  <a:srgbClr val="293F6F"/>
                </a:solidFill>
                <a:latin typeface="Gil Sans MT"/>
                <a:ea typeface="Roboto Condensed" pitchFamily="2" charset="0"/>
              </a:rPr>
              <a:t>Establishes the Charge Ahead California initiative, with the goal of putting one million electric vehicles on California roads within a decade</a:t>
            </a:r>
          </a:p>
        </p:txBody>
      </p:sp>
    </p:spTree>
    <p:extLst>
      <p:ext uri="{BB962C8B-B14F-4D97-AF65-F5344CB8AC3E}">
        <p14:creationId xmlns:p14="http://schemas.microsoft.com/office/powerpoint/2010/main" val="866147804"/>
      </p:ext>
    </p:extLst>
  </p:cSld>
  <p:clrMapOvr>
    <a:masterClrMapping/>
  </p:clrMapOvr>
  <p:transition spd="slow" advTm="10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42" y="1371600"/>
            <a:ext cx="601011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931F9-655B-4168-B0FC-7820B642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15" y="1981200"/>
            <a:ext cx="6950569" cy="28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349D2-FE56-401D-8552-76ACF57B9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7143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10AB1-2154-4AC1-891F-2BC2F2023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96" y="990600"/>
            <a:ext cx="3244207" cy="39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78629" y="4219222"/>
            <a:ext cx="3733800" cy="1156569"/>
            <a:chOff x="4888230" y="5630742"/>
            <a:chExt cx="3465835" cy="115656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230" y="5630743"/>
              <a:ext cx="1074856" cy="1074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24" y="5630743"/>
              <a:ext cx="1074856" cy="1074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791" y="5630742"/>
              <a:ext cx="1143274" cy="115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62200" y="2057400"/>
            <a:ext cx="4572000" cy="124206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#</a:t>
            </a:r>
            <a:r>
              <a:rPr lang="en-US" sz="4800" b="1" dirty="0" err="1">
                <a:solidFill>
                  <a:srgbClr val="293F6F"/>
                </a:solidFill>
                <a:latin typeface="Gill Sans MT" pitchFamily="34" charset="0"/>
              </a:rPr>
              <a:t>clearingtheair</a:t>
            </a:r>
            <a:endParaRPr lang="en-US" sz="4800" b="1" dirty="0">
              <a:solidFill>
                <a:srgbClr val="293F6F"/>
              </a:solidFill>
              <a:latin typeface="Gill Sans MT" pitchFamily="34" charset="0"/>
            </a:endParaRPr>
          </a:p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@</a:t>
            </a:r>
            <a:r>
              <a:rPr lang="en-US" sz="4800" b="1" dirty="0" err="1">
                <a:solidFill>
                  <a:srgbClr val="293F6F"/>
                </a:solidFill>
                <a:latin typeface="Gill Sans MT" pitchFamily="34" charset="0"/>
              </a:rPr>
              <a:t>CleanAirCA</a:t>
            </a:r>
            <a:endParaRPr lang="en-US" sz="4800" b="1" dirty="0">
              <a:solidFill>
                <a:srgbClr val="293F6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46552"/>
      </p:ext>
    </p:extLst>
  </p:cSld>
  <p:clrMapOvr>
    <a:masterClrMapping/>
  </p:clrMapOvr>
  <p:transition spd="slow" advTm="10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Bronze Sponsor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61DF8-641D-4D99-8B4D-A3E6CC5A3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97" y="2362200"/>
            <a:ext cx="6309006" cy="20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03736" y="3810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93F6F"/>
                </a:solidFill>
                <a:latin typeface="Gill Sans MT" pitchFamily="34" charset="0"/>
              </a:rPr>
              <a:t>CCA  Accomplishments</a:t>
            </a:r>
          </a:p>
        </p:txBody>
      </p:sp>
      <p:pic>
        <p:nvPicPr>
          <p:cNvPr id="2050" name="Picture 2" descr="Image result for word art han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3838"/>
            <a:ext cx="2362200" cy="16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2177534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293F6F"/>
                </a:solidFill>
                <a:latin typeface="Gil Sans MT"/>
              </a:rPr>
              <a:t>PERC</a:t>
            </a:r>
          </a:p>
          <a:p>
            <a:r>
              <a:rPr lang="en-US" sz="2800" dirty="0">
                <a:solidFill>
                  <a:srgbClr val="293F6F"/>
                </a:solidFill>
                <a:latin typeface="Gil Sans MT"/>
              </a:rPr>
              <a:t>Won the nation’s first ban on “perc,” a toxic dry cleaning chemical that creates smog and threatens human health</a:t>
            </a:r>
          </a:p>
        </p:txBody>
      </p:sp>
    </p:spTree>
    <p:extLst>
      <p:ext uri="{BB962C8B-B14F-4D97-AF65-F5344CB8AC3E}">
        <p14:creationId xmlns:p14="http://schemas.microsoft.com/office/powerpoint/2010/main" val="3285893863"/>
      </p:ext>
    </p:extLst>
  </p:cSld>
  <p:clrMapOvr>
    <a:masterClrMapping/>
  </p:clrMapOvr>
  <p:transition spd="slow" advTm="10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95600" y="3962401"/>
            <a:ext cx="3733800" cy="1156569"/>
            <a:chOff x="4888230" y="5630742"/>
            <a:chExt cx="3465835" cy="115656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230" y="5630743"/>
              <a:ext cx="1074856" cy="1074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24" y="5630743"/>
              <a:ext cx="1074856" cy="1074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791" y="5630742"/>
              <a:ext cx="1143274" cy="115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25215" y="2133600"/>
            <a:ext cx="4572000" cy="124206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93F6F"/>
                </a:solidFill>
                <a:latin typeface="Gill Sans MT" pitchFamily="34" charset="0"/>
              </a:rPr>
              <a:t>#</a:t>
            </a:r>
            <a:r>
              <a:rPr lang="en-US" sz="4000" b="1" dirty="0" err="1">
                <a:solidFill>
                  <a:srgbClr val="293F6F"/>
                </a:solidFill>
                <a:latin typeface="Gill Sans MT" pitchFamily="34" charset="0"/>
              </a:rPr>
              <a:t>clearingtheair</a:t>
            </a:r>
            <a:endParaRPr lang="en-US" sz="4000" b="1" dirty="0">
              <a:solidFill>
                <a:srgbClr val="293F6F"/>
              </a:solidFill>
              <a:latin typeface="Gill Sans MT" pitchFamily="34" charset="0"/>
            </a:endParaRPr>
          </a:p>
          <a:p>
            <a:r>
              <a:rPr lang="en-US" sz="4000" b="1" dirty="0">
                <a:solidFill>
                  <a:srgbClr val="293F6F"/>
                </a:solidFill>
                <a:latin typeface="Gill Sans MT" pitchFamily="34" charset="0"/>
              </a:rPr>
              <a:t>@</a:t>
            </a:r>
            <a:r>
              <a:rPr lang="en-US" sz="3600" b="1" dirty="0" err="1">
                <a:solidFill>
                  <a:srgbClr val="293F6F"/>
                </a:solidFill>
                <a:latin typeface="Gill Sans MT" pitchFamily="34" charset="0"/>
              </a:rPr>
              <a:t>CleanAirCA</a:t>
            </a:r>
            <a:endParaRPr lang="en-US" sz="3600" b="1" dirty="0">
              <a:solidFill>
                <a:srgbClr val="293F6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10279"/>
      </p:ext>
    </p:extLst>
  </p:cSld>
  <p:clrMapOvr>
    <a:masterClrMapping/>
  </p:clrMapOvr>
  <p:transition spd="slow" advTm="10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19100"/>
            <a:ext cx="80010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293F6F"/>
                </a:solidFill>
                <a:latin typeface="Gill Sans MT" panose="020B0502020104020203" pitchFamily="34" charset="0"/>
              </a:rPr>
              <a:t>CCA Board of Directors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7400" y="1524000"/>
            <a:ext cx="5029200" cy="1828800"/>
          </a:xfrm>
        </p:spPr>
        <p:txBody>
          <a:bodyPr numCol="1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Todd Campbell,</a:t>
            </a:r>
            <a:r>
              <a:rPr lang="en-US" sz="2400" b="1" i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 </a:t>
            </a:r>
            <a:r>
              <a:rPr lang="en-US" sz="2400" i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Board Chair</a:t>
            </a:r>
            <a:endParaRPr lang="en-US" sz="2400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Tonia Reyes Uranga</a:t>
            </a:r>
            <a:r>
              <a:rPr lang="en-US" sz="2400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, </a:t>
            </a:r>
            <a:r>
              <a:rPr lang="en-US" sz="2400" i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Vice Chair</a:t>
            </a:r>
            <a:endParaRPr lang="en-US" sz="2400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Erik </a:t>
            </a:r>
            <a:r>
              <a:rPr lang="en-US" sz="2400" b="1" dirty="0" err="1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Neandross</a:t>
            </a:r>
            <a:r>
              <a:rPr lang="en-US" sz="2400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, </a:t>
            </a:r>
            <a:r>
              <a:rPr lang="en-US" sz="2400" i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Secretary </a:t>
            </a:r>
            <a:endParaRPr lang="en-US" sz="2400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George Minter</a:t>
            </a:r>
            <a:r>
              <a:rPr lang="en-US" sz="2400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, </a:t>
            </a:r>
            <a:r>
              <a:rPr lang="en-US" sz="2400" i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Treasurer </a:t>
            </a:r>
            <a:endParaRPr lang="en-US" sz="2400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657600"/>
            <a:ext cx="6477000" cy="349018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Ed Begley, Jr. 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Tom Epstein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Josh LaFarga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Betty </a:t>
            </a:r>
            <a:r>
              <a:rPr lang="en-US" sz="2400" b="1" dirty="0" err="1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Chim</a:t>
            </a: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-Lieu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Sherry Jackman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Ron Loveridge </a:t>
            </a: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2400" b="1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Bruce </a:t>
            </a:r>
            <a:r>
              <a:rPr lang="en-US" sz="2400" b="1" dirty="0" err="1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MacRae</a:t>
            </a:r>
            <a:endParaRPr lang="en-US" sz="2400" b="1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Bruce </a:t>
            </a:r>
            <a:r>
              <a:rPr lang="en-US" sz="2400" b="1" dirty="0" err="1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Melgar</a:t>
            </a:r>
            <a:b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Macy </a:t>
            </a:r>
            <a:r>
              <a:rPr lang="en-US" sz="2400" b="1" dirty="0" err="1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Neshati</a:t>
            </a:r>
            <a:b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Alex </a:t>
            </a:r>
            <a:r>
              <a:rPr lang="en-US" sz="2400" b="1" dirty="0" err="1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Spataru</a:t>
            </a:r>
            <a:endParaRPr lang="en-US" sz="2400" b="1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Chris Thompson </a:t>
            </a:r>
            <a:r>
              <a:rPr lang="en-US" sz="2400" b="1" i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  <a:t> </a:t>
            </a:r>
            <a:br>
              <a:rPr lang="en-US" sz="2400" b="1" dirty="0">
                <a:solidFill>
                  <a:srgbClr val="293F6F"/>
                </a:solidFill>
                <a:latin typeface="Gil Sans MT"/>
                <a:ea typeface="Calibri"/>
                <a:cs typeface="Times New Roman"/>
              </a:rPr>
            </a:br>
            <a:endParaRPr lang="en-US" sz="2400" b="1" dirty="0">
              <a:solidFill>
                <a:srgbClr val="293F6F"/>
              </a:solidFill>
              <a:latin typeface="Gil Sans M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6001885"/>
      </p:ext>
    </p:extLst>
  </p:cSld>
  <p:clrMapOvr>
    <a:masterClrMapping/>
  </p:clrMapOvr>
  <p:transition spd="slow" advTm="10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375" y="348898"/>
            <a:ext cx="8229600" cy="205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Gil Sans MT"/>
              </a:rPr>
              <a:t>Our Mission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93F6F"/>
                </a:solidFill>
                <a:latin typeface="Gil Sans MT"/>
              </a:rPr>
              <a:t>The Coalition for Clean Air protects public health, improves air quality, and prevents climate change.</a:t>
            </a:r>
            <a:endParaRPr lang="en-US" sz="2400" dirty="0">
              <a:solidFill>
                <a:srgbClr val="293F6F"/>
              </a:solidFill>
              <a:latin typeface="Gil Sans MT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293F6F"/>
              </a:solidFill>
              <a:latin typeface="Gil Sans MT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Gil Sans MT"/>
              </a:rPr>
              <a:t>Areas of Work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91544" y="2743200"/>
            <a:ext cx="7151914" cy="3251942"/>
            <a:chOff x="1534886" y="2743200"/>
            <a:chExt cx="7151914" cy="3251942"/>
          </a:xfrm>
        </p:grpSpPr>
        <p:sp>
          <p:nvSpPr>
            <p:cNvPr id="5" name="TextBox 4"/>
            <p:cNvSpPr txBox="1"/>
            <p:nvPr/>
          </p:nvSpPr>
          <p:spPr>
            <a:xfrm>
              <a:off x="1567543" y="2743200"/>
              <a:ext cx="3200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93F6F"/>
                  </a:solidFill>
                  <a:latin typeface="Gil Sans MT"/>
                </a:rPr>
                <a:t>California’s Climate Crisis </a:t>
              </a:r>
              <a:br>
                <a:rPr lang="en-US" dirty="0">
                  <a:solidFill>
                    <a:srgbClr val="293F6F"/>
                  </a:solidFill>
                  <a:latin typeface="Gil Sans MT"/>
                </a:rPr>
              </a:br>
              <a:r>
                <a:rPr lang="en-US" dirty="0">
                  <a:solidFill>
                    <a:srgbClr val="293F6F"/>
                  </a:solidFill>
                  <a:latin typeface="Gil Sans MT"/>
                </a:rPr>
                <a:t>Combating climate change and its effects on those who already suffer from air pollution </a:t>
              </a:r>
              <a:endParaRPr lang="en-US" u="sng" dirty="0">
                <a:solidFill>
                  <a:srgbClr val="293F6F"/>
                </a:solidFill>
                <a:latin typeface="Gil Sans MT"/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943" y="2746248"/>
              <a:ext cx="758952" cy="75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15000" y="2746248"/>
              <a:ext cx="2971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93F6F"/>
                  </a:solidFill>
                  <a:latin typeface="Gil Sans MT"/>
                </a:rPr>
                <a:t>Ports &amp; Freight Transport </a:t>
              </a:r>
              <a:br>
                <a:rPr lang="en-US" dirty="0">
                  <a:solidFill>
                    <a:srgbClr val="293F6F"/>
                  </a:solidFill>
                  <a:latin typeface="Gil Sans MT"/>
                </a:rPr>
              </a:br>
              <a:r>
                <a:rPr lang="en-US" dirty="0">
                  <a:solidFill>
                    <a:srgbClr val="293F6F"/>
                  </a:solidFill>
                  <a:latin typeface="Gil Sans MT"/>
                </a:rPr>
                <a:t>Cleaning up the ships, trucks and trains that bring goods to California and the nation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34886" y="4500574"/>
              <a:ext cx="3200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93F6F"/>
                  </a:solidFill>
                  <a:latin typeface="Gil Sans MT"/>
                </a:rPr>
                <a:t>Driving Clean Transportation </a:t>
              </a:r>
              <a:br>
                <a:rPr lang="en-US" dirty="0">
                  <a:solidFill>
                    <a:srgbClr val="293F6F"/>
                  </a:solidFill>
                  <a:latin typeface="Gil Sans MT"/>
                </a:rPr>
              </a:br>
              <a:r>
                <a:rPr lang="en-US" dirty="0">
                  <a:solidFill>
                    <a:srgbClr val="293F6F"/>
                  </a:solidFill>
                  <a:latin typeface="Gil Sans MT"/>
                </a:rPr>
                <a:t>Advancing the cars, trucks, trains, planes and buses Californians use every day 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286" y="4497526"/>
              <a:ext cx="758952" cy="75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715000" y="4517814"/>
              <a:ext cx="2895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93F6F"/>
                  </a:solidFill>
                  <a:latin typeface="Gil Sans MT"/>
                </a:rPr>
                <a:t>General Air Advocacy </a:t>
              </a:r>
              <a:br>
                <a:rPr lang="en-US" dirty="0">
                  <a:solidFill>
                    <a:srgbClr val="293F6F"/>
                  </a:solidFill>
                  <a:latin typeface="Gil Sans MT"/>
                </a:rPr>
              </a:br>
              <a:r>
                <a:rPr lang="en-US" dirty="0">
                  <a:solidFill>
                    <a:srgbClr val="293F6F"/>
                  </a:solidFill>
                  <a:latin typeface="Gil Sans MT"/>
                </a:rPr>
                <a:t>Regulating air toxics, energy, and other pollution sources at the local, state and federal levels 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76058" y="5887156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Gil Sans MT"/>
              </a:rPr>
              <a:t>ccair.org</a:t>
            </a:r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" y="2763068"/>
            <a:ext cx="863164" cy="8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Image result for free blue vector 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Image result for free blue vector c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Image result for free blue vector c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2" y="4569094"/>
            <a:ext cx="806224" cy="80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12335"/>
      </p:ext>
    </p:extLst>
  </p:cSld>
  <p:clrMapOvr>
    <a:masterClrMapping/>
  </p:clrMapOvr>
  <p:transition spd="slow" advTm="10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Join us May 18th!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7ABE2-B90C-43B5-8E59-1C5EB3173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2311"/>
            <a:ext cx="7315200" cy="46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Platinum Sponsor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334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Platinum Sponsor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E837D-3786-40C1-A0D4-14E83F15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91" y="1676400"/>
            <a:ext cx="5864617" cy="23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5626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Platinum Sponsor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010400" cy="44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" name="Rectangle 2"/>
          <p:cNvSpPr/>
          <p:nvPr/>
        </p:nvSpPr>
        <p:spPr>
          <a:xfrm>
            <a:off x="4305300" y="2380536"/>
            <a:ext cx="3657600" cy="158638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391400" cy="47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2743200" cy="1097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923746"/>
            <a:ext cx="78468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Gil Sans MT"/>
              </a:rPr>
              <a:t>Join our network today at www.ccair.org/clear-network</a:t>
            </a:r>
          </a:p>
        </p:txBody>
      </p:sp>
    </p:spTree>
    <p:extLst>
      <p:ext uri="{BB962C8B-B14F-4D97-AF65-F5344CB8AC3E}">
        <p14:creationId xmlns:p14="http://schemas.microsoft.com/office/powerpoint/2010/main" val="403840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57200" y="3810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CCA  Accomplishments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1618"/>
            <a:ext cx="1676400" cy="1233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4849" y="2133600"/>
            <a:ext cx="66467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93F6F"/>
                </a:solidFill>
                <a:latin typeface="Gil Sans MT"/>
                <a:ea typeface="Roboto Condensed" pitchFamily="2" charset="0"/>
              </a:rPr>
              <a:t>SB 350 / AB 1550 </a:t>
            </a:r>
          </a:p>
          <a:p>
            <a:r>
              <a:rPr lang="en-US" sz="2800" dirty="0">
                <a:solidFill>
                  <a:srgbClr val="293F6F"/>
                </a:solidFill>
                <a:latin typeface="Gil Sans MT"/>
                <a:ea typeface="Roboto Condensed" pitchFamily="2" charset="0"/>
              </a:rPr>
              <a:t>Directs climate investments to communities disproportionately impacted by air pollution. </a:t>
            </a:r>
          </a:p>
        </p:txBody>
      </p:sp>
    </p:spTree>
    <p:extLst>
      <p:ext uri="{BB962C8B-B14F-4D97-AF65-F5344CB8AC3E}">
        <p14:creationId xmlns:p14="http://schemas.microsoft.com/office/powerpoint/2010/main" val="2253525071"/>
      </p:ext>
    </p:extLst>
  </p:cSld>
  <p:clrMapOvr>
    <a:masterClrMapping/>
  </p:clrMapOvr>
  <p:transition spd="slow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5257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293F6F"/>
                </a:solidFill>
                <a:latin typeface="Gill Sans MT" pitchFamily="34" charset="0"/>
              </a:rPr>
              <a:t>Gold Sponsor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25" y="287530"/>
            <a:ext cx="5676150" cy="49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87728D8D2DEE428B544BCB8DF45DEF" ma:contentTypeVersion="8" ma:contentTypeDescription="Create a new document." ma:contentTypeScope="" ma:versionID="5d26453d7e99cdc67a993b1099fa1ac8">
  <xsd:schema xmlns:xsd="http://www.w3.org/2001/XMLSchema" xmlns:xs="http://www.w3.org/2001/XMLSchema" xmlns:p="http://schemas.microsoft.com/office/2006/metadata/properties" xmlns:ns2="273b0bab-3688-403e-b8de-56d9fe1995da" xmlns:ns3="30022176-2759-47c7-8ed3-8bc7dd54dba6" targetNamespace="http://schemas.microsoft.com/office/2006/metadata/properties" ma:root="true" ma:fieldsID="260eb58a7f91a88fab3170a7a734ed3c" ns2:_="" ns3:_="">
    <xsd:import namespace="273b0bab-3688-403e-b8de-56d9fe1995da"/>
    <xsd:import namespace="30022176-2759-47c7-8ed3-8bc7dd54db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b0bab-3688-403e-b8de-56d9fe199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22176-2759-47c7-8ed3-8bc7dd54dba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77142E-47E8-4CDB-B4D0-6D2833CA30D8}">
  <ds:schemaRefs>
    <ds:schemaRef ds:uri="http://schemas.microsoft.com/office/2006/documentManagement/types"/>
    <ds:schemaRef ds:uri="273b0bab-3688-403e-b8de-56d9fe1995da"/>
    <ds:schemaRef ds:uri="30022176-2759-47c7-8ed3-8bc7dd54dba6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41F458-330B-4B92-88F8-C54A8B4D3E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3b0bab-3688-403e-b8de-56d9fe1995da"/>
    <ds:schemaRef ds:uri="30022176-2759-47c7-8ed3-8bc7dd54d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646630-40BC-40E7-9AE1-CD0FF67C9C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261</Words>
  <Application>Microsoft Office PowerPoint</Application>
  <PresentationFormat>On-screen Show (4:3)</PresentationFormat>
  <Paragraphs>70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Gil Sans MT</vt:lpstr>
      <vt:lpstr>Gill Sans MT</vt:lpstr>
      <vt:lpstr>Roboto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CCA Board of Directors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Burant</dc:creator>
  <cp:lastModifiedBy>Karin Volpp-Gardela</cp:lastModifiedBy>
  <cp:revision>55</cp:revision>
  <dcterms:created xsi:type="dcterms:W3CDTF">2015-05-11T18:52:30Z</dcterms:created>
  <dcterms:modified xsi:type="dcterms:W3CDTF">2018-02-23T23:31:24Z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0x0101001587728D8D2DEE428B544BCB8DF45DEF</vt:lpwstr>
  </property>
</Properties>
</file>