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6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C"/>
    <a:srgbClr val="002E85"/>
    <a:srgbClr val="9A4912"/>
    <a:srgbClr val="3F8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1F501-92D4-4BF5-9A1F-EC3BDFBC25C6}" v="1" dt="2020-02-25T18:48:52.789"/>
    <p1510:client id="{8AC7C15F-44B6-4B5B-B397-63A7941A32AC}" v="12" dt="2020-02-25T18:44:05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vor Dawn" userId="c34e9735-07c9-4d6e-b1ff-8e9a7fb72345" providerId="ADAL" clId="{8AC7C15F-44B6-4B5B-B397-63A7941A32AC}"/>
    <pc:docChg chg="undo custSel addSld modSld">
      <pc:chgData name="Trevor Dawn" userId="c34e9735-07c9-4d6e-b1ff-8e9a7fb72345" providerId="ADAL" clId="{8AC7C15F-44B6-4B5B-B397-63A7941A32AC}" dt="2020-02-25T18:45:54.246" v="312" actId="20577"/>
      <pc:docMkLst>
        <pc:docMk/>
      </pc:docMkLst>
      <pc:sldChg chg="addSp delSp modSp mod">
        <pc:chgData name="Trevor Dawn" userId="c34e9735-07c9-4d6e-b1ff-8e9a7fb72345" providerId="ADAL" clId="{8AC7C15F-44B6-4B5B-B397-63A7941A32AC}" dt="2020-02-25T18:45:54.246" v="312" actId="20577"/>
        <pc:sldMkLst>
          <pc:docMk/>
          <pc:sldMk cId="632088646" sldId="258"/>
        </pc:sldMkLst>
        <pc:spChg chg="mod">
          <ac:chgData name="Trevor Dawn" userId="c34e9735-07c9-4d6e-b1ff-8e9a7fb72345" providerId="ADAL" clId="{8AC7C15F-44B6-4B5B-B397-63A7941A32AC}" dt="2020-02-25T18:45:54.246" v="312" actId="20577"/>
          <ac:spMkLst>
            <pc:docMk/>
            <pc:sldMk cId="632088646" sldId="258"/>
            <ac:spMk id="35" creationId="{E6BF2515-D56C-4ED4-9CE9-132B61036BEE}"/>
          </ac:spMkLst>
        </pc:spChg>
        <pc:spChg chg="mod">
          <ac:chgData name="Trevor Dawn" userId="c34e9735-07c9-4d6e-b1ff-8e9a7fb72345" providerId="ADAL" clId="{8AC7C15F-44B6-4B5B-B397-63A7941A32AC}" dt="2020-02-25T18:44:08.758" v="254" actId="6549"/>
          <ac:spMkLst>
            <pc:docMk/>
            <pc:sldMk cId="632088646" sldId="258"/>
            <ac:spMk id="38" creationId="{01F6ACFA-D48C-4B75-B777-22E0B8D2B8E1}"/>
          </ac:spMkLst>
        </pc:spChg>
        <pc:grpChg chg="add mod">
          <ac:chgData name="Trevor Dawn" userId="c34e9735-07c9-4d6e-b1ff-8e9a7fb72345" providerId="ADAL" clId="{8AC7C15F-44B6-4B5B-B397-63A7941A32AC}" dt="2020-02-25T18:42:18.901" v="181" actId="1038"/>
          <ac:grpSpMkLst>
            <pc:docMk/>
            <pc:sldMk cId="632088646" sldId="258"/>
            <ac:grpSpMk id="2" creationId="{5A2E0025-65AD-4221-8FB6-96364E81B790}"/>
          </ac:grpSpMkLst>
        </pc:grpChg>
        <pc:picChg chg="del">
          <ac:chgData name="Trevor Dawn" userId="c34e9735-07c9-4d6e-b1ff-8e9a7fb72345" providerId="ADAL" clId="{8AC7C15F-44B6-4B5B-B397-63A7941A32AC}" dt="2020-02-25T18:41:53.103" v="161" actId="478"/>
          <ac:picMkLst>
            <pc:docMk/>
            <pc:sldMk cId="632088646" sldId="258"/>
            <ac:picMk id="3" creationId="{8EDA651C-D751-4478-B745-E90C80C4CEB1}"/>
          </ac:picMkLst>
        </pc:picChg>
        <pc:picChg chg="add mod">
          <ac:chgData name="Trevor Dawn" userId="c34e9735-07c9-4d6e-b1ff-8e9a7fb72345" providerId="ADAL" clId="{8AC7C15F-44B6-4B5B-B397-63A7941A32AC}" dt="2020-02-25T18:42:05.180" v="166" actId="164"/>
          <ac:picMkLst>
            <pc:docMk/>
            <pc:sldMk cId="632088646" sldId="258"/>
            <ac:picMk id="16" creationId="{129C96DF-D1EE-4C4F-A1AA-45E14D470898}"/>
          </ac:picMkLst>
        </pc:picChg>
        <pc:picChg chg="add mod">
          <ac:chgData name="Trevor Dawn" userId="c34e9735-07c9-4d6e-b1ff-8e9a7fb72345" providerId="ADAL" clId="{8AC7C15F-44B6-4B5B-B397-63A7941A32AC}" dt="2020-02-25T18:42:05.180" v="166" actId="164"/>
          <ac:picMkLst>
            <pc:docMk/>
            <pc:sldMk cId="632088646" sldId="258"/>
            <ac:picMk id="17" creationId="{73109CE8-9B1D-4AD9-8C74-1F8D95F327E2}"/>
          </ac:picMkLst>
        </pc:picChg>
      </pc:sldChg>
      <pc:sldChg chg="addSp delSp modSp add mod">
        <pc:chgData name="Trevor Dawn" userId="c34e9735-07c9-4d6e-b1ff-8e9a7fb72345" providerId="ADAL" clId="{8AC7C15F-44B6-4B5B-B397-63A7941A32AC}" dt="2020-02-24T18:27:09.271" v="158" actId="12789"/>
        <pc:sldMkLst>
          <pc:docMk/>
          <pc:sldMk cId="4260079987" sldId="267"/>
        </pc:sldMkLst>
        <pc:spChg chg="add mod">
          <ac:chgData name="Trevor Dawn" userId="c34e9735-07c9-4d6e-b1ff-8e9a7fb72345" providerId="ADAL" clId="{8AC7C15F-44B6-4B5B-B397-63A7941A32AC}" dt="2020-02-24T18:26:55.737" v="155" actId="164"/>
          <ac:spMkLst>
            <pc:docMk/>
            <pc:sldMk cId="4260079987" sldId="267"/>
            <ac:spMk id="8" creationId="{BAA4BFB2-6064-42EC-B83D-0A367AB824AC}"/>
          </ac:spMkLst>
        </pc:spChg>
        <pc:spChg chg="add mod">
          <ac:chgData name="Trevor Dawn" userId="c34e9735-07c9-4d6e-b1ff-8e9a7fb72345" providerId="ADAL" clId="{8AC7C15F-44B6-4B5B-B397-63A7941A32AC}" dt="2020-02-24T18:26:55.737" v="155" actId="164"/>
          <ac:spMkLst>
            <pc:docMk/>
            <pc:sldMk cId="4260079987" sldId="267"/>
            <ac:spMk id="9" creationId="{EED55686-FA2F-4312-8482-EEBAF984555F}"/>
          </ac:spMkLst>
        </pc:spChg>
        <pc:grpChg chg="add del mod">
          <ac:chgData name="Trevor Dawn" userId="c34e9735-07c9-4d6e-b1ff-8e9a7fb72345" providerId="ADAL" clId="{8AC7C15F-44B6-4B5B-B397-63A7941A32AC}" dt="2020-02-24T18:26:28.642" v="151" actId="165"/>
          <ac:grpSpMkLst>
            <pc:docMk/>
            <pc:sldMk cId="4260079987" sldId="267"/>
            <ac:grpSpMk id="7" creationId="{2ECAA4B3-8B01-492D-AE3B-4EF3D3205B8E}"/>
          </ac:grpSpMkLst>
        </pc:grpChg>
        <pc:grpChg chg="add mod">
          <ac:chgData name="Trevor Dawn" userId="c34e9735-07c9-4d6e-b1ff-8e9a7fb72345" providerId="ADAL" clId="{8AC7C15F-44B6-4B5B-B397-63A7941A32AC}" dt="2020-02-24T18:27:09.271" v="158" actId="12789"/>
          <ac:grpSpMkLst>
            <pc:docMk/>
            <pc:sldMk cId="4260079987" sldId="267"/>
            <ac:grpSpMk id="10" creationId="{864DC018-A0B7-46FB-8B8F-19D71957D747}"/>
          </ac:grpSpMkLst>
        </pc:grpChg>
        <pc:picChg chg="add mod topLvl modCrop">
          <ac:chgData name="Trevor Dawn" userId="c34e9735-07c9-4d6e-b1ff-8e9a7fb72345" providerId="ADAL" clId="{8AC7C15F-44B6-4B5B-B397-63A7941A32AC}" dt="2020-02-24T18:26:55.737" v="155" actId="164"/>
          <ac:picMkLst>
            <pc:docMk/>
            <pc:sldMk cId="4260079987" sldId="267"/>
            <ac:picMk id="3" creationId="{D6A9A481-FB03-48B0-A72D-8CB49CC676A2}"/>
          </ac:picMkLst>
        </pc:picChg>
        <pc:picChg chg="del">
          <ac:chgData name="Trevor Dawn" userId="c34e9735-07c9-4d6e-b1ff-8e9a7fb72345" providerId="ADAL" clId="{8AC7C15F-44B6-4B5B-B397-63A7941A32AC}" dt="2020-02-24T18:13:15.983" v="1" actId="478"/>
          <ac:picMkLst>
            <pc:docMk/>
            <pc:sldMk cId="4260079987" sldId="267"/>
            <ac:picMk id="4" creationId="{618A27A2-D017-4ADD-91EA-E2549EBA60D9}"/>
          </ac:picMkLst>
        </pc:picChg>
        <pc:picChg chg="add mod topLvl">
          <ac:chgData name="Trevor Dawn" userId="c34e9735-07c9-4d6e-b1ff-8e9a7fb72345" providerId="ADAL" clId="{8AC7C15F-44B6-4B5B-B397-63A7941A32AC}" dt="2020-02-24T18:26:55.737" v="155" actId="164"/>
          <ac:picMkLst>
            <pc:docMk/>
            <pc:sldMk cId="4260079987" sldId="267"/>
            <ac:picMk id="6" creationId="{B36F1867-B060-40DA-881A-9798F0CD07A1}"/>
          </ac:picMkLst>
        </pc:picChg>
      </pc:sldChg>
    </pc:docChg>
  </pc:docChgLst>
  <pc:docChgLst>
    <pc:chgData name="Karin Volpp-Gardela" userId="e81711ef-3e64-45fc-9c71-2fd49a341f0a" providerId="ADAL" clId="{4A81F501-92D4-4BF5-9A1F-EC3BDFBC25C6}"/>
    <pc:docChg chg="modSld">
      <pc:chgData name="Karin Volpp-Gardela" userId="e81711ef-3e64-45fc-9c71-2fd49a341f0a" providerId="ADAL" clId="{4A81F501-92D4-4BF5-9A1F-EC3BDFBC25C6}" dt="2020-02-25T18:48:52.808" v="0" actId="20577"/>
      <pc:docMkLst>
        <pc:docMk/>
      </pc:docMkLst>
      <pc:sldChg chg="modSp mod">
        <pc:chgData name="Karin Volpp-Gardela" userId="e81711ef-3e64-45fc-9c71-2fd49a341f0a" providerId="ADAL" clId="{4A81F501-92D4-4BF5-9A1F-EC3BDFBC25C6}" dt="2020-02-25T18:48:52.808" v="0" actId="20577"/>
        <pc:sldMkLst>
          <pc:docMk/>
          <pc:sldMk cId="4260079987" sldId="267"/>
        </pc:sldMkLst>
        <pc:spChg chg="mod">
          <ac:chgData name="Karin Volpp-Gardela" userId="e81711ef-3e64-45fc-9c71-2fd49a341f0a" providerId="ADAL" clId="{4A81F501-92D4-4BF5-9A1F-EC3BDFBC25C6}" dt="2020-02-25T18:48:52.808" v="0" actId="20577"/>
          <ac:spMkLst>
            <pc:docMk/>
            <pc:sldMk cId="4260079987" sldId="267"/>
            <ac:spMk id="8" creationId="{BAA4BFB2-6064-42EC-B83D-0A367AB824A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5D5-4A1E-46E8-857C-452B386B8DF1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FFC-21EC-47F7-997A-084F661D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5D5-4A1E-46E8-857C-452B386B8DF1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FFC-21EC-47F7-997A-084F661D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8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5D5-4A1E-46E8-857C-452B386B8DF1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FFC-21EC-47F7-997A-084F661D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0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5D5-4A1E-46E8-857C-452B386B8DF1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FFC-21EC-47F7-997A-084F661D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6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5D5-4A1E-46E8-857C-452B386B8DF1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FFC-21EC-47F7-997A-084F661D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5D5-4A1E-46E8-857C-452B386B8DF1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FFC-21EC-47F7-997A-084F661D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7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5D5-4A1E-46E8-857C-452B386B8DF1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FFC-21EC-47F7-997A-084F661D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5D5-4A1E-46E8-857C-452B386B8DF1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FFC-21EC-47F7-997A-084F661D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4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5D5-4A1E-46E8-857C-452B386B8DF1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FFC-21EC-47F7-997A-084F661D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1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5D5-4A1E-46E8-857C-452B386B8DF1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FFC-21EC-47F7-997A-084F661D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4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5D5-4A1E-46E8-857C-452B386B8DF1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DFFC-21EC-47F7-997A-084F661D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1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9BA9274-E3B4-4490-94EF-14070052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5" y="509692"/>
            <a:ext cx="8410362" cy="51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1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4DC018-A0B7-46FB-8B8F-19D71957D747}"/>
              </a:ext>
            </a:extLst>
          </p:cNvPr>
          <p:cNvGrpSpPr/>
          <p:nvPr/>
        </p:nvGrpSpPr>
        <p:grpSpPr>
          <a:xfrm>
            <a:off x="1660469" y="648325"/>
            <a:ext cx="8871062" cy="5561350"/>
            <a:chOff x="1957303" y="828678"/>
            <a:chExt cx="8871062" cy="5561350"/>
          </a:xfrm>
        </p:grpSpPr>
        <p:pic>
          <p:nvPicPr>
            <p:cNvPr id="3" name="Picture 2" descr="A person wearing a suit and tie&#10;&#10;Description automatically generated">
              <a:extLst>
                <a:ext uri="{FF2B5EF4-FFF2-40B4-BE49-F238E27FC236}">
                  <a16:creationId xmlns:a16="http://schemas.microsoft.com/office/drawing/2014/main" id="{D6A9A481-FB03-48B0-A72D-8CB49CC6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4" r="3017"/>
            <a:stretch/>
          </p:blipFill>
          <p:spPr>
            <a:xfrm>
              <a:off x="7721572" y="828678"/>
              <a:ext cx="3106793" cy="4114800"/>
            </a:xfrm>
            <a:prstGeom prst="rect">
              <a:avLst/>
            </a:prstGeom>
          </p:spPr>
        </p:pic>
        <p:pic>
          <p:nvPicPr>
            <p:cNvPr id="6" name="Picture 5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B36F1867-B060-40DA-881A-9798F0CD0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304" y="828678"/>
              <a:ext cx="3106792" cy="41148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A4BFB2-6064-42EC-B83D-0A367AB824AC}"/>
                </a:ext>
              </a:extLst>
            </p:cNvPr>
            <p:cNvSpPr txBox="1"/>
            <p:nvPr/>
          </p:nvSpPr>
          <p:spPr>
            <a:xfrm>
              <a:off x="7721572" y="4943478"/>
              <a:ext cx="310679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David Hochschild</a:t>
              </a:r>
            </a:p>
            <a:p>
              <a:pPr algn="ctr"/>
              <a:r>
                <a:rPr lang="en-US" sz="2200" dirty="0"/>
                <a:t>Chair,</a:t>
              </a:r>
            </a:p>
            <a:p>
              <a:pPr algn="ctr"/>
              <a:r>
                <a:rPr lang="en-US" sz="2200" dirty="0"/>
                <a:t>California </a:t>
              </a:r>
              <a:r>
                <a:rPr lang="en-US" sz="2200"/>
                <a:t>Energy Commission</a:t>
              </a:r>
              <a:endParaRPr lang="en-US" sz="2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D55686-FA2F-4312-8482-EEBAF984555F}"/>
                </a:ext>
              </a:extLst>
            </p:cNvPr>
            <p:cNvSpPr txBox="1"/>
            <p:nvPr/>
          </p:nvSpPr>
          <p:spPr>
            <a:xfrm>
              <a:off x="1957303" y="4943478"/>
              <a:ext cx="310679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/>
                <a:t>Mary Nichols</a:t>
              </a:r>
            </a:p>
            <a:p>
              <a:pPr algn="ctr"/>
              <a:r>
                <a:rPr lang="en-US" sz="2200" dirty="0"/>
                <a:t>Chair,</a:t>
              </a:r>
            </a:p>
            <a:p>
              <a:pPr algn="ctr"/>
              <a:r>
                <a:rPr lang="en-US" sz="2200" dirty="0"/>
                <a:t>California Air</a:t>
              </a:r>
              <a:br>
                <a:rPr lang="en-US" sz="2200" dirty="0"/>
              </a:br>
              <a:r>
                <a:rPr lang="en-US" sz="2200" dirty="0"/>
                <a:t>Resources 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007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32BACDCE-51D7-430C-A186-64515BA66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00" y="790303"/>
            <a:ext cx="873180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1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3D6549-EC50-43C0-8400-9D2F7FAF3FD0}"/>
              </a:ext>
            </a:extLst>
          </p:cNvPr>
          <p:cNvSpPr txBox="1"/>
          <p:nvPr/>
        </p:nvSpPr>
        <p:spPr>
          <a:xfrm>
            <a:off x="1524000" y="529315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C"/>
                </a:solidFill>
                <a:latin typeface="Gill Sans MT" panose="020B0502020104020203" pitchFamily="34" charset="0"/>
              </a:rPr>
              <a:t>June 5, 2020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D734E74-C3C4-4148-9D93-AD6468959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74249"/>
            <a:ext cx="7928756" cy="501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9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9FB850-2C68-460D-9F21-38121ACA0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02" y="-16625"/>
            <a:ext cx="12277898" cy="121200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3D27FAD0-186F-496F-A142-7293FE9A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638" y="228601"/>
            <a:ext cx="6562725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CCA Board of Directors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C1F0E95-2634-4D99-B65A-4DF165227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437" y="1371601"/>
            <a:ext cx="3667126" cy="1828800"/>
          </a:xfrm>
        </p:spPr>
        <p:txBody>
          <a:bodyPr numCol="1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Gil Sans MT"/>
                <a:ea typeface="Calibri"/>
                <a:cs typeface="Times New Roman"/>
              </a:rPr>
              <a:t>Todd Campbell,</a:t>
            </a:r>
            <a:r>
              <a:rPr lang="en-US" sz="2400" b="1" i="1" dirty="0">
                <a:solidFill>
                  <a:srgbClr val="002E85"/>
                </a:solidFill>
                <a:latin typeface="Gil Sans MT"/>
                <a:ea typeface="Calibri"/>
                <a:cs typeface="Times New Roman"/>
              </a:rPr>
              <a:t> </a:t>
            </a:r>
            <a:r>
              <a:rPr lang="en-US" sz="2400" i="1" dirty="0">
                <a:solidFill>
                  <a:srgbClr val="3F8BDA"/>
                </a:solidFill>
                <a:latin typeface="Gil Sans MT"/>
                <a:ea typeface="Calibri"/>
                <a:cs typeface="Times New Roman"/>
              </a:rPr>
              <a:t>Board Chair</a:t>
            </a:r>
            <a:endParaRPr lang="en-US" sz="2400" dirty="0">
              <a:solidFill>
                <a:srgbClr val="3F8BDA"/>
              </a:solidFill>
              <a:latin typeface="Gil Sans MT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Gil Sans MT"/>
                <a:ea typeface="Calibri"/>
                <a:cs typeface="Times New Roman"/>
              </a:rPr>
              <a:t>Erik </a:t>
            </a:r>
            <a:r>
              <a:rPr lang="en-US" sz="2400" b="1" dirty="0" err="1">
                <a:latin typeface="Gil Sans MT"/>
                <a:ea typeface="Calibri"/>
                <a:cs typeface="Times New Roman"/>
              </a:rPr>
              <a:t>Neandross</a:t>
            </a:r>
            <a:r>
              <a:rPr lang="en-US" sz="2400" b="1" dirty="0">
                <a:latin typeface="Gil Sans MT"/>
                <a:ea typeface="Calibri"/>
                <a:cs typeface="Times New Roman"/>
              </a:rPr>
              <a:t>, </a:t>
            </a:r>
            <a:r>
              <a:rPr lang="en-US" sz="2400" i="1" dirty="0">
                <a:solidFill>
                  <a:srgbClr val="3F8BDA"/>
                </a:solidFill>
                <a:latin typeface="Gil Sans MT"/>
                <a:ea typeface="Calibri"/>
                <a:cs typeface="Times New Roman"/>
              </a:rPr>
              <a:t>Vice Chair</a:t>
            </a:r>
            <a:endParaRPr lang="en-US" sz="2400" dirty="0">
              <a:solidFill>
                <a:srgbClr val="3F8BDA"/>
              </a:solidFill>
              <a:latin typeface="Gil Sans MT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Gil Sans MT"/>
                <a:ea typeface="Calibri"/>
                <a:cs typeface="Times New Roman"/>
              </a:rPr>
              <a:t>Sherry Jackman</a:t>
            </a:r>
            <a:r>
              <a:rPr lang="en-US" sz="2400" dirty="0">
                <a:latin typeface="Gil Sans MT"/>
                <a:ea typeface="Calibri"/>
                <a:cs typeface="Times New Roman"/>
              </a:rPr>
              <a:t>,</a:t>
            </a:r>
            <a:r>
              <a:rPr lang="en-US" sz="2400" dirty="0">
                <a:solidFill>
                  <a:srgbClr val="002E85"/>
                </a:solidFill>
                <a:latin typeface="Gil Sans MT"/>
                <a:ea typeface="Calibri"/>
                <a:cs typeface="Times New Roman"/>
              </a:rPr>
              <a:t> </a:t>
            </a:r>
            <a:r>
              <a:rPr lang="en-US" sz="2400" i="1" dirty="0">
                <a:solidFill>
                  <a:srgbClr val="3F8BDA"/>
                </a:solidFill>
                <a:latin typeface="Gil Sans MT"/>
                <a:ea typeface="Calibri"/>
                <a:cs typeface="Times New Roman"/>
              </a:rPr>
              <a:t>Secretary </a:t>
            </a:r>
            <a:endParaRPr lang="en-US" sz="2400" dirty="0">
              <a:solidFill>
                <a:srgbClr val="3F8BDA"/>
              </a:solidFill>
              <a:latin typeface="Gil Sans MT"/>
              <a:ea typeface="Calibri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895C2-2B02-4AA0-8337-8B846C7639AA}"/>
              </a:ext>
            </a:extLst>
          </p:cNvPr>
          <p:cNvSpPr txBox="1"/>
          <p:nvPr/>
        </p:nvSpPr>
        <p:spPr>
          <a:xfrm>
            <a:off x="3533776" y="3200401"/>
            <a:ext cx="6562725" cy="304051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latin typeface="Gil Sans MT"/>
                <a:ea typeface="Calibri"/>
                <a:cs typeface="Times New Roman"/>
              </a:rPr>
              <a:t>Ed Begley, Jr.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Gil Sans MT"/>
                <a:ea typeface="Calibri"/>
                <a:cs typeface="Times New Roman"/>
              </a:rPr>
              <a:t>Betty </a:t>
            </a:r>
            <a:r>
              <a:rPr lang="en-US" sz="2400" b="1" dirty="0" err="1">
                <a:latin typeface="Gil Sans MT"/>
                <a:ea typeface="Calibri"/>
                <a:cs typeface="Times New Roman"/>
              </a:rPr>
              <a:t>Chim</a:t>
            </a:r>
            <a:r>
              <a:rPr lang="en-US" sz="2400" b="1" dirty="0">
                <a:latin typeface="Gil Sans MT"/>
                <a:ea typeface="Calibri"/>
                <a:cs typeface="Times New Roman"/>
              </a:rPr>
              <a:t>-Lieu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Gil Sans MT"/>
                <a:ea typeface="Calibri"/>
                <a:cs typeface="Times New Roman"/>
              </a:rPr>
              <a:t>Nicole Cleary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Gil Sans MT"/>
                <a:ea typeface="Calibri"/>
                <a:cs typeface="Times New Roman"/>
              </a:rPr>
              <a:t>Tom Epstein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Gil Sans MT"/>
                <a:ea typeface="Calibri"/>
                <a:cs typeface="Times New Roman"/>
              </a:rPr>
              <a:t>Josh </a:t>
            </a:r>
            <a:r>
              <a:rPr lang="en-US" sz="2400" b="1" dirty="0" err="1">
                <a:latin typeface="Gil Sans MT"/>
                <a:ea typeface="Calibri"/>
                <a:cs typeface="Times New Roman"/>
              </a:rPr>
              <a:t>LaFarga</a:t>
            </a:r>
            <a:endParaRPr lang="en-US" sz="2400" b="1" dirty="0">
              <a:latin typeface="Gil Sans MT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Gil Sans MT"/>
                <a:ea typeface="Calibri"/>
                <a:cs typeface="Times New Roman"/>
              </a:rPr>
              <a:t>Ron Loveridge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Gil Sans MT"/>
                <a:ea typeface="Calibri"/>
                <a:cs typeface="Times New Roman"/>
              </a:rPr>
              <a:t>Bruce </a:t>
            </a:r>
            <a:r>
              <a:rPr lang="en-US" sz="2400" b="1" dirty="0" err="1">
                <a:latin typeface="Gil Sans MT"/>
                <a:ea typeface="Calibri"/>
                <a:cs typeface="Times New Roman"/>
              </a:rPr>
              <a:t>MacRae</a:t>
            </a:r>
            <a:endParaRPr lang="en-US" sz="2400" b="1" dirty="0">
              <a:latin typeface="Gil Sans MT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Gil Sans MT"/>
                <a:ea typeface="Calibri"/>
                <a:cs typeface="Times New Roman"/>
              </a:rPr>
              <a:t>Bruce </a:t>
            </a:r>
            <a:r>
              <a:rPr lang="en-US" sz="2400" b="1" dirty="0" err="1">
                <a:latin typeface="Gil Sans MT"/>
                <a:ea typeface="Calibri"/>
                <a:cs typeface="Times New Roman"/>
              </a:rPr>
              <a:t>Melgar</a:t>
            </a:r>
            <a:endParaRPr lang="en-US" sz="2400" b="1" dirty="0">
              <a:latin typeface="Gil Sans MT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Gil Sans MT"/>
                <a:ea typeface="Calibri"/>
                <a:cs typeface="Times New Roman"/>
              </a:rPr>
              <a:t>Beth Reid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Gil Sans MT"/>
                <a:ea typeface="Calibri"/>
                <a:cs typeface="Times New Roman"/>
              </a:rPr>
              <a:t>Rachelle Reyes Wenger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Gil Sans MT"/>
                <a:ea typeface="Calibri"/>
                <a:cs typeface="Times New Roman"/>
              </a:rPr>
              <a:t>Alex Spataru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Gil Sans MT"/>
                <a:ea typeface="Calibri"/>
                <a:cs typeface="Times New Roman"/>
              </a:rPr>
              <a:t>Tom Swenson</a:t>
            </a:r>
          </a:p>
          <a:p>
            <a:pPr>
              <a:lnSpc>
                <a:spcPct val="115000"/>
              </a:lnSpc>
            </a:pPr>
            <a:r>
              <a:rPr lang="en-US" sz="2400" b="1" dirty="0">
                <a:latin typeface="Gil Sans MT"/>
                <a:ea typeface="Calibri"/>
                <a:cs typeface="Times New Roman"/>
              </a:rPr>
              <a:t>Chris Thompson</a:t>
            </a:r>
          </a:p>
        </p:txBody>
      </p:sp>
    </p:spTree>
    <p:extLst>
      <p:ext uri="{BB962C8B-B14F-4D97-AF65-F5344CB8AC3E}">
        <p14:creationId xmlns:p14="http://schemas.microsoft.com/office/powerpoint/2010/main" val="156646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686F9D-2ABF-415C-B134-A8035D42F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51220" r="16881" b="-1"/>
          <a:stretch/>
        </p:blipFill>
        <p:spPr>
          <a:xfrm>
            <a:off x="4146666" y="236281"/>
            <a:ext cx="3898669" cy="5912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397D01-A29E-493C-A6E6-C27294D28522}"/>
              </a:ext>
            </a:extLst>
          </p:cNvPr>
          <p:cNvSpPr txBox="1"/>
          <p:nvPr/>
        </p:nvSpPr>
        <p:spPr>
          <a:xfrm>
            <a:off x="4326469" y="236281"/>
            <a:ext cx="3539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Gill Sans MT" panose="020B0502020104020203" pitchFamily="34" charset="0"/>
              </a:rPr>
              <a:t>Platinum Sponsors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A3C01E-574D-419A-A763-540C472D3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51220" r="44689" b="-1"/>
          <a:stretch/>
        </p:blipFill>
        <p:spPr>
          <a:xfrm>
            <a:off x="2479258" y="2470154"/>
            <a:ext cx="2297184" cy="4429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4883B3-22CD-4A12-8422-78660CC35BF9}"/>
              </a:ext>
            </a:extLst>
          </p:cNvPr>
          <p:cNvSpPr txBox="1"/>
          <p:nvPr/>
        </p:nvSpPr>
        <p:spPr>
          <a:xfrm>
            <a:off x="2514756" y="2491586"/>
            <a:ext cx="22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Gold Sponsors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62B317-F5D5-42D6-83C5-423CFA64A414}"/>
              </a:ext>
            </a:extLst>
          </p:cNvPr>
          <p:cNvSpPr txBox="1"/>
          <p:nvPr/>
        </p:nvSpPr>
        <p:spPr>
          <a:xfrm>
            <a:off x="2190148" y="3088477"/>
            <a:ext cx="2946400" cy="95410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Olivine, Inc.</a:t>
            </a:r>
          </a:p>
          <a:p>
            <a:pPr algn="ctr">
              <a:spcAft>
                <a:spcPts val="800"/>
              </a:spcAft>
            </a:pPr>
            <a:endParaRPr lang="en-US" sz="1400" b="1" dirty="0">
              <a:latin typeface="Gill Sans MT" panose="020B0502020104020203" pitchFamily="34" charset="0"/>
            </a:endParaRPr>
          </a:p>
          <a:p>
            <a:pPr algn="ctr">
              <a:spcAft>
                <a:spcPts val="800"/>
              </a:spcAft>
            </a:pPr>
            <a:endParaRPr lang="en-US" sz="1400" b="1" dirty="0">
              <a:latin typeface="Gill Sans MT" panose="020B0502020104020203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Volvo Group of North America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9ADD34F-4284-4EFE-A4B8-E9AE76243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51220" r="44689" b="-1"/>
          <a:stretch/>
        </p:blipFill>
        <p:spPr>
          <a:xfrm>
            <a:off x="7380060" y="2470154"/>
            <a:ext cx="2297184" cy="44297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A4E8859-C9BD-49E1-BB31-EBDF89081A3E}"/>
              </a:ext>
            </a:extLst>
          </p:cNvPr>
          <p:cNvSpPr txBox="1"/>
          <p:nvPr/>
        </p:nvSpPr>
        <p:spPr>
          <a:xfrm>
            <a:off x="7422341" y="2491586"/>
            <a:ext cx="22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Silver Sponsors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BF2515-D56C-4ED4-9CE9-132B61036BEE}"/>
              </a:ext>
            </a:extLst>
          </p:cNvPr>
          <p:cNvSpPr txBox="1"/>
          <p:nvPr/>
        </p:nvSpPr>
        <p:spPr>
          <a:xfrm>
            <a:off x="6133515" y="2934564"/>
            <a:ext cx="4331285" cy="1477328"/>
          </a:xfrm>
          <a:prstGeom prst="rect">
            <a:avLst/>
          </a:prstGeom>
          <a:noFill/>
        </p:spPr>
        <p:txBody>
          <a:bodyPr wrap="square" numCol="2" spcCol="22860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Air Products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Bay Area Air Quality Management District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Bloom Energy </a:t>
            </a:r>
          </a:p>
          <a:p>
            <a:pPr algn="ctr">
              <a:spcAft>
                <a:spcPts val="800"/>
              </a:spcAft>
            </a:pPr>
            <a:endParaRPr lang="en-US" sz="1400" b="1" dirty="0">
              <a:latin typeface="Gill Sans MT" panose="020B0502020104020203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Clean Energy Fuels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Resource Recovery Coalition of California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San Diego Gas &amp; Electric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ED4CA4A-B03E-4C7B-AF07-558E64E22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5" t="51220" r="44689" b="-1"/>
          <a:stretch/>
        </p:blipFill>
        <p:spPr>
          <a:xfrm>
            <a:off x="4947407" y="4467810"/>
            <a:ext cx="2297184" cy="4429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87816F5-DFEF-4C7F-BE79-D2552CDA54B7}"/>
              </a:ext>
            </a:extLst>
          </p:cNvPr>
          <p:cNvSpPr txBox="1"/>
          <p:nvPr/>
        </p:nvSpPr>
        <p:spPr>
          <a:xfrm>
            <a:off x="4909895" y="4463300"/>
            <a:ext cx="229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Bronze Sponsors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F6ACFA-D48C-4B75-B777-22E0B8D2B8E1}"/>
              </a:ext>
            </a:extLst>
          </p:cNvPr>
          <p:cNvSpPr txBox="1"/>
          <p:nvPr/>
        </p:nvSpPr>
        <p:spPr>
          <a:xfrm>
            <a:off x="415636" y="5015295"/>
            <a:ext cx="11355186" cy="1795363"/>
          </a:xfrm>
          <a:prstGeom prst="rect">
            <a:avLst/>
          </a:prstGeom>
          <a:noFill/>
        </p:spPr>
        <p:txBody>
          <a:bodyPr wrap="square" numCol="4" spcCol="27432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400" b="1" dirty="0" err="1">
                <a:latin typeface="Gill Sans MT" panose="020B0502020104020203" pitchFamily="34" charset="0"/>
              </a:rPr>
              <a:t>Aclima</a:t>
            </a:r>
            <a:endParaRPr lang="en-US" sz="1400" b="1" dirty="0">
              <a:latin typeface="Gill Sans MT" panose="020B0502020104020203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Advanced Engine</a:t>
            </a:r>
            <a:br>
              <a:rPr lang="en-US" sz="1400" b="1" dirty="0">
                <a:latin typeface="Gill Sans MT" panose="020B0502020104020203" pitchFamily="34" charset="0"/>
              </a:rPr>
            </a:br>
            <a:r>
              <a:rPr lang="en-US" sz="1400" b="1" dirty="0">
                <a:latin typeface="Gill Sans MT" panose="020B0502020104020203" pitchFamily="34" charset="0"/>
              </a:rPr>
              <a:t>Systems Institute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BYD Motors, Inc.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California Electric</a:t>
            </a:r>
            <a:br>
              <a:rPr lang="en-US" sz="1400" b="1" dirty="0">
                <a:latin typeface="Gill Sans MT" panose="020B0502020104020203" pitchFamily="34" charset="0"/>
              </a:rPr>
            </a:br>
            <a:r>
              <a:rPr lang="en-US" sz="1400" b="1" dirty="0">
                <a:latin typeface="Gill Sans MT" panose="020B0502020104020203" pitchFamily="34" charset="0"/>
              </a:rPr>
              <a:t>Transportation Coalition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California Fuel Cell Partnership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Clarity Movement Co.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Clean Power Alliance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Community</a:t>
            </a:r>
            <a:br>
              <a:rPr lang="en-US" sz="1400" b="1" dirty="0">
                <a:latin typeface="Gill Sans MT" panose="020B0502020104020203" pitchFamily="34" charset="0"/>
              </a:rPr>
            </a:br>
            <a:r>
              <a:rPr lang="en-US" sz="1400" b="1" dirty="0">
                <a:latin typeface="Gill Sans MT" panose="020B0502020104020203" pitchFamily="34" charset="0"/>
              </a:rPr>
              <a:t>Environmental Services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Cummins</a:t>
            </a:r>
          </a:p>
          <a:p>
            <a:pPr algn="ctr">
              <a:spcAft>
                <a:spcPts val="800"/>
              </a:spcAft>
            </a:pPr>
            <a:r>
              <a:rPr lang="en-US" sz="1400" b="1" dirty="0" err="1">
                <a:latin typeface="Gill Sans MT" panose="020B0502020104020203" pitchFamily="34" charset="0"/>
              </a:rPr>
              <a:t>EVgo</a:t>
            </a:r>
            <a:endParaRPr lang="en-US" sz="1400" b="1" dirty="0">
              <a:latin typeface="Gill Sans MT" panose="020B0502020104020203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1400" b="1" dirty="0" err="1">
                <a:latin typeface="Gill Sans MT" panose="020B0502020104020203" pitchFamily="34" charset="0"/>
              </a:rPr>
              <a:t>Gladstein</a:t>
            </a:r>
            <a:r>
              <a:rPr lang="en-US" sz="1400" b="1" dirty="0">
                <a:latin typeface="Gill Sans MT" panose="020B0502020104020203" pitchFamily="34" charset="0"/>
              </a:rPr>
              <a:t>, </a:t>
            </a:r>
            <a:r>
              <a:rPr lang="en-US" sz="1400" b="1" dirty="0" err="1">
                <a:latin typeface="Gill Sans MT" panose="020B0502020104020203" pitchFamily="34" charset="0"/>
              </a:rPr>
              <a:t>Neandross</a:t>
            </a:r>
            <a:r>
              <a:rPr lang="en-US" sz="1400" b="1" dirty="0">
                <a:latin typeface="Gill Sans MT" panose="020B0502020104020203" pitchFamily="34" charset="0"/>
              </a:rPr>
              <a:t> &amp; Associates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NextGen California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Oberon Fuels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Republic Services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ROUSH </a:t>
            </a:r>
            <a:r>
              <a:rPr lang="en-US" sz="1400" b="1" dirty="0" err="1">
                <a:latin typeface="Gill Sans MT" panose="020B0502020104020203" pitchFamily="34" charset="0"/>
              </a:rPr>
              <a:t>CleanTech</a:t>
            </a:r>
            <a:endParaRPr lang="en-US" sz="1400" b="1" dirty="0">
              <a:latin typeface="Gill Sans MT" panose="020B0502020104020203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1400" b="1">
                <a:latin typeface="Gill Sans MT" panose="020B0502020104020203" pitchFamily="34" charset="0"/>
              </a:rPr>
              <a:t>SMUD</a:t>
            </a:r>
            <a:endParaRPr lang="en-US" sz="1400" b="1" dirty="0">
              <a:latin typeface="Gill Sans MT" panose="020B0502020104020203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1400" b="1" dirty="0">
                <a:latin typeface="Gill Sans MT" panose="020B0502020104020203" pitchFamily="34" charset="0"/>
              </a:rPr>
              <a:t>Sonoma Technology, Inc.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2E0025-65AD-4221-8FB6-96364E81B790}"/>
              </a:ext>
            </a:extLst>
          </p:cNvPr>
          <p:cNvGrpSpPr/>
          <p:nvPr/>
        </p:nvGrpSpPr>
        <p:grpSpPr>
          <a:xfrm>
            <a:off x="1865417" y="931213"/>
            <a:ext cx="8837682" cy="1344168"/>
            <a:chOff x="2029419" y="931213"/>
            <a:chExt cx="8837682" cy="1344168"/>
          </a:xfrm>
        </p:grpSpPr>
        <p:pic>
          <p:nvPicPr>
            <p:cNvPr id="16" name="Picture 1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29C96DF-D1EE-4C4F-A1AA-45E14D4708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9"/>
            <a:stretch/>
          </p:blipFill>
          <p:spPr>
            <a:xfrm>
              <a:off x="4975543" y="931213"/>
              <a:ext cx="5891558" cy="1344168"/>
            </a:xfrm>
            <a:prstGeom prst="rect">
              <a:avLst/>
            </a:prstGeom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3109CE8-9B1D-4AD9-8C74-1F8D95F32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419" y="1292806"/>
              <a:ext cx="2598247" cy="822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208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D6D06-F941-4B43-8C4B-B2C8A8E5D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771650"/>
            <a:ext cx="8915400" cy="3314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6831A2-7FD7-4D8B-800D-75EBB2E82910}"/>
              </a:ext>
            </a:extLst>
          </p:cNvPr>
          <p:cNvSpPr txBox="1"/>
          <p:nvPr/>
        </p:nvSpPr>
        <p:spPr>
          <a:xfrm>
            <a:off x="1524000" y="52514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Gill Sans MT" panose="020B0502020104020203" pitchFamily="34" charset="0"/>
              </a:rPr>
              <a:t>ccair.org</a:t>
            </a:r>
          </a:p>
        </p:txBody>
      </p:sp>
    </p:spTree>
    <p:extLst>
      <p:ext uri="{BB962C8B-B14F-4D97-AF65-F5344CB8AC3E}">
        <p14:creationId xmlns:p14="http://schemas.microsoft.com/office/powerpoint/2010/main" val="352025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F122426-5FA9-4879-B9E9-4D6916444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73" y="-45720"/>
            <a:ext cx="12338146" cy="69494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41611F6-CC0A-480D-A2FC-46B1CE118FAF}"/>
              </a:ext>
            </a:extLst>
          </p:cNvPr>
          <p:cNvGrpSpPr/>
          <p:nvPr/>
        </p:nvGrpSpPr>
        <p:grpSpPr>
          <a:xfrm>
            <a:off x="1006151" y="1712311"/>
            <a:ext cx="10179698" cy="2833305"/>
            <a:chOff x="1006151" y="1353088"/>
            <a:chExt cx="10179698" cy="28333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3A7054-38C9-4DFB-8872-DE8319E5054E}"/>
                </a:ext>
              </a:extLst>
            </p:cNvPr>
            <p:cNvSpPr txBox="1"/>
            <p:nvPr/>
          </p:nvSpPr>
          <p:spPr>
            <a:xfrm>
              <a:off x="1006151" y="3601618"/>
              <a:ext cx="10179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OCTOBER 7, 2020</a:t>
              </a:r>
            </a:p>
          </p:txBody>
        </p:sp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1B10DB7-11DB-48F7-81A4-4A35190B5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53088"/>
              <a:ext cx="7315200" cy="220187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D86E4DC-6CA9-40BC-950A-224746AC405A}"/>
              </a:ext>
            </a:extLst>
          </p:cNvPr>
          <p:cNvSpPr txBox="1"/>
          <p:nvPr/>
        </p:nvSpPr>
        <p:spPr>
          <a:xfrm>
            <a:off x="1158551" y="5822741"/>
            <a:ext cx="10179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CLEANAIRDAY.ORG</a:t>
            </a:r>
          </a:p>
        </p:txBody>
      </p:sp>
    </p:spTree>
    <p:extLst>
      <p:ext uri="{BB962C8B-B14F-4D97-AF65-F5344CB8AC3E}">
        <p14:creationId xmlns:p14="http://schemas.microsoft.com/office/powerpoint/2010/main" val="424288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FE8A76-4495-4137-8EAB-4EEFE473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35" y="2280356"/>
            <a:ext cx="7878130" cy="249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8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19E1C1-E06A-4173-96E6-88584FAD3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25" y="1032657"/>
            <a:ext cx="7267150" cy="4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D6D06-F941-4B43-8C4B-B2C8A8E5D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771650"/>
            <a:ext cx="8915400" cy="3314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6831A2-7FD7-4D8B-800D-75EBB2E82910}"/>
              </a:ext>
            </a:extLst>
          </p:cNvPr>
          <p:cNvSpPr txBox="1"/>
          <p:nvPr/>
        </p:nvSpPr>
        <p:spPr>
          <a:xfrm>
            <a:off x="1524000" y="52514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Gill Sans MT" panose="020B0502020104020203" pitchFamily="34" charset="0"/>
              </a:rPr>
              <a:t>ccair.org</a:t>
            </a:r>
          </a:p>
        </p:txBody>
      </p:sp>
    </p:spTree>
    <p:extLst>
      <p:ext uri="{BB962C8B-B14F-4D97-AF65-F5344CB8AC3E}">
        <p14:creationId xmlns:p14="http://schemas.microsoft.com/office/powerpoint/2010/main" val="72071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18A27A2-D017-4ADD-91EA-E2549EBA6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19" y="664245"/>
            <a:ext cx="8410362" cy="51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30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day xmlns="273b0bab-3688-403e-b8de-56d9fe1995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87728D8D2DEE428B544BCB8DF45DEF" ma:contentTypeVersion="13" ma:contentTypeDescription="Create a new document." ma:contentTypeScope="" ma:versionID="c821082ec4e4248e2d269a3963fbf054">
  <xsd:schema xmlns:xsd="http://www.w3.org/2001/XMLSchema" xmlns:xs="http://www.w3.org/2001/XMLSchema" xmlns:p="http://schemas.microsoft.com/office/2006/metadata/properties" xmlns:ns2="273b0bab-3688-403e-b8de-56d9fe1995da" xmlns:ns3="30022176-2759-47c7-8ed3-8bc7dd54dba6" targetNamespace="http://schemas.microsoft.com/office/2006/metadata/properties" ma:root="true" ma:fieldsID="7b62a9d919a3297fabb59f538f935141" ns2:_="" ns3:_="">
    <xsd:import namespace="273b0bab-3688-403e-b8de-56d9fe1995da"/>
    <xsd:import namespace="30022176-2759-47c7-8ed3-8bc7dd54db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Today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b0bab-3688-403e-b8de-56d9fe1995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Today" ma:index="18" nillable="true" ma:displayName="Today" ma:internalName="Today">
      <xsd:simpleType>
        <xsd:restriction base="dms:Text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22176-2759-47c7-8ed3-8bc7dd54dba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4CE17C-6F77-4F54-825D-5F271033FE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143A2E-157F-4A79-85E6-E262B00E7253}">
  <ds:schemaRefs>
    <ds:schemaRef ds:uri="http://schemas.microsoft.com/office/2006/metadata/properties"/>
    <ds:schemaRef ds:uri="http://schemas.microsoft.com/office/infopath/2007/PartnerControls"/>
    <ds:schemaRef ds:uri="273b0bab-3688-403e-b8de-56d9fe1995da"/>
  </ds:schemaRefs>
</ds:datastoreItem>
</file>

<file path=customXml/itemProps3.xml><?xml version="1.0" encoding="utf-8"?>
<ds:datastoreItem xmlns:ds="http://schemas.openxmlformats.org/officeDocument/2006/customXml" ds:itemID="{509C2042-BC48-4F85-8677-6233E4D50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3b0bab-3688-403e-b8de-56d9fe1995da"/>
    <ds:schemaRef ds:uri="30022176-2759-47c7-8ed3-8bc7dd54db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173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Gil Sans MT</vt:lpstr>
      <vt:lpstr>Gill Sans MT</vt:lpstr>
      <vt:lpstr>Office Theme</vt:lpstr>
      <vt:lpstr>PowerPoint Presentation</vt:lpstr>
      <vt:lpstr>CCA Board of Directors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Coalition Clean Air</dc:creator>
  <cp:lastModifiedBy>Karin Volpp-Gardela</cp:lastModifiedBy>
  <cp:revision>10</cp:revision>
  <dcterms:created xsi:type="dcterms:W3CDTF">2019-02-26T17:51:44Z</dcterms:created>
  <dcterms:modified xsi:type="dcterms:W3CDTF">2020-02-25T18:49:06Z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0x0101001587728D8D2DEE428B544BCB8DF45DEF</vt:lpwstr>
  </property>
</Properties>
</file>